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omments/modernComment_120_BC00BB93.xml" ContentType="application/vnd.ms-powerpoint.comment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4" r:id="rId1"/>
  </p:sldMasterIdLst>
  <p:notesMasterIdLst>
    <p:notesMasterId r:id="rId35"/>
  </p:notesMasterIdLst>
  <p:sldIdLst>
    <p:sldId id="256" r:id="rId2"/>
    <p:sldId id="280" r:id="rId3"/>
    <p:sldId id="259" r:id="rId4"/>
    <p:sldId id="287" r:id="rId5"/>
    <p:sldId id="288" r:id="rId6"/>
    <p:sldId id="260" r:id="rId7"/>
    <p:sldId id="258" r:id="rId8"/>
    <p:sldId id="281" r:id="rId9"/>
    <p:sldId id="290" r:id="rId10"/>
    <p:sldId id="261" r:id="rId11"/>
    <p:sldId id="262" r:id="rId12"/>
    <p:sldId id="263" r:id="rId13"/>
    <p:sldId id="264" r:id="rId14"/>
    <p:sldId id="265" r:id="rId15"/>
    <p:sldId id="266" r:id="rId16"/>
    <p:sldId id="273" r:id="rId17"/>
    <p:sldId id="279" r:id="rId18"/>
    <p:sldId id="275" r:id="rId19"/>
    <p:sldId id="267" r:id="rId20"/>
    <p:sldId id="285" r:id="rId21"/>
    <p:sldId id="289" r:id="rId22"/>
    <p:sldId id="284" r:id="rId23"/>
    <p:sldId id="268" r:id="rId24"/>
    <p:sldId id="277" r:id="rId25"/>
    <p:sldId id="276" r:id="rId26"/>
    <p:sldId id="269" r:id="rId27"/>
    <p:sldId id="292" r:id="rId28"/>
    <p:sldId id="293" r:id="rId29"/>
    <p:sldId id="294" r:id="rId30"/>
    <p:sldId id="295" r:id="rId31"/>
    <p:sldId id="291" r:id="rId32"/>
    <p:sldId id="272" r:id="rId33"/>
    <p:sldId id="271" r:id="rId34"/>
  </p:sldIdLst>
  <p:sldSz cx="12192000" cy="6858000"/>
  <p:notesSz cx="6858000" cy="9144000"/>
  <p:defaultText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Wstęp" id="{8585E1F8-5A64-46D8-BC2D-8754B6BFDC60}">
          <p14:sldIdLst>
            <p14:sldId id="256"/>
            <p14:sldId id="280"/>
          </p14:sldIdLst>
        </p14:section>
        <p14:section name="Algorytm" id="{DE29AB71-5982-41BF-8392-6E3A85C8FCE4}">
          <p14:sldIdLst>
            <p14:sldId id="259"/>
            <p14:sldId id="287"/>
            <p14:sldId id="288"/>
          </p14:sldIdLst>
        </p14:section>
        <p14:section name="Modyfikacje" id="{7CB55A04-AE17-4B12-A20E-425A1C1DC271}">
          <p14:sldIdLst>
            <p14:sldId id="260"/>
            <p14:sldId id="258"/>
            <p14:sldId id="281"/>
            <p14:sldId id="290"/>
            <p14:sldId id="261"/>
            <p14:sldId id="262"/>
            <p14:sldId id="263"/>
            <p14:sldId id="264"/>
            <p14:sldId id="265"/>
            <p14:sldId id="266"/>
            <p14:sldId id="273"/>
            <p14:sldId id="279"/>
            <p14:sldId id="275"/>
          </p14:sldIdLst>
        </p14:section>
        <p14:section name="Parametry" id="{60761F2A-6347-415F-9D18-B46AE1A112A4}">
          <p14:sldIdLst>
            <p14:sldId id="267"/>
            <p14:sldId id="285"/>
            <p14:sldId id="289"/>
            <p14:sldId id="284"/>
          </p14:sldIdLst>
        </p14:section>
        <p14:section name="Testowanie parametrów" id="{0CE37D4C-A729-401D-9BB0-E86E7E6A31CF}">
          <p14:sldIdLst>
            <p14:sldId id="268"/>
            <p14:sldId id="277"/>
            <p14:sldId id="276"/>
          </p14:sldIdLst>
        </p14:section>
        <p14:section name="Ostateczne wyniki" id="{E8F9216E-D39D-4FC7-8701-E1A0745C9149}">
          <p14:sldIdLst>
            <p14:sldId id="269"/>
            <p14:sldId id="292"/>
            <p14:sldId id="293"/>
            <p14:sldId id="294"/>
            <p14:sldId id="295"/>
          </p14:sldIdLst>
        </p14:section>
        <p14:section name="Koniec" id="{926A6A68-52B7-46D5-9D65-9281275A16FC}">
          <p14:sldIdLst>
            <p14:sldId id="291"/>
            <p14:sldId id="272"/>
            <p14:sldId id="271"/>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987F94C4-2CBB-7CAB-97C8-78883FEA171C}" name="Szuwarska Marta (STUD)" initials="SM(" userId="S::01171269@pw.edu.pl::c22c901f-c2e7-4181-8fd7-c2300180e55e" providerId="AD"/>
  <p188:author id="{905D0CD9-C4FC-1B5C-8E8E-EEB6AE5CF356}" name="Grabarski Łukasz (STUD)" initials="G(" userId="S::01171233@pw.edu.pl::fbc82c25-c833-4177-b50f-2ab87bfaf53c"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5C394DD-E8EE-C10F-F3A6-8B7AE4941F41}" v="1" dt="2023-05-25T06:09:36.434"/>
    <p1510:client id="{0B278FBD-1712-4141-9826-54545273024D}" v="18" dt="2023-05-25T06:58:18.002"/>
    <p1510:client id="{197CD2D6-5326-9D19-6338-61C8DFD26047}" v="9" dt="2023-05-25T00:47:15.441"/>
    <p1510:client id="{37B57130-AB39-473F-8123-79BBE973C97C}" v="386" dt="2023-05-24T17:35:15.160"/>
    <p1510:client id="{435247C5-6209-207F-6339-800CF0DB12D9}" v="2" dt="2023-05-25T06:25:10.366"/>
    <p1510:client id="{615914F3-5EEB-38DB-FF09-48D1A6B047E0}" v="50" dt="2023-05-24T16:33:09.170"/>
    <p1510:client id="{8D4583EA-26B2-4B4F-CAA6-5B841D79D5C1}" v="20" dt="2023-05-25T06:55:40.736"/>
    <p1510:client id="{C2020149-4B09-BC89-6720-A7E78ABE2F6D}" v="13" dt="2023-05-24T22:33:20.037"/>
    <p1510:client id="{C91D531A-54A0-5466-2F6C-2AB33B41669F}" v="238" dt="2023-05-24T13:46:20.302"/>
    <p1510:client id="{D2BE9E9C-6DE4-6E2D-CBCF-2E51EF644C0A}" v="31" dt="2023-05-24T20:21:40.846"/>
    <p1510:client id="{E8F641EC-B0E5-0512-AB83-BB2D3CEAC82E}" v="616" dt="2023-05-24T18:31:48.308"/>
    <p1510:client id="{E9D0126E-96D1-43F4-9E02-25A12BA61A71}" v="162" dt="2023-05-25T02:04:40.54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850"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microsoft.com/office/2018/10/relationships/authors" Targe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40"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s>
</file>

<file path=ppt/comments/modernComment_120_BC00BB93.xml><?xml version="1.0" encoding="utf-8"?>
<p188:cmLst xmlns:a="http://schemas.openxmlformats.org/drawingml/2006/main" xmlns:r="http://schemas.openxmlformats.org/officeDocument/2006/relationships" xmlns:p188="http://schemas.microsoft.com/office/powerpoint/2018/8/main">
  <p188:cm id="{5BE651F8-98A8-4343-8653-A362508F05D7}" authorId="{987F94C4-2CBB-7CAB-97C8-78883FEA171C}" created="2023-05-24T20:17:05.338">
    <pc:sldMkLst xmlns:pc="http://schemas.microsoft.com/office/powerpoint/2013/main/command">
      <pc:docMk/>
      <pc:sldMk cId="3154164627" sldId="288"/>
    </pc:sldMkLst>
    <p188:txBody>
      <a:bodyPr/>
      <a:lstStyle/>
      <a:p>
        <a:r>
          <a:rPr lang="en-GB"/>
          <a:t>Nie do końca dobrze widać. Może powiększyć?</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l-P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13DBEE8-4D85-490A-8171-2480AB559DB8}" type="datetimeFigureOut">
              <a:rPr lang="pl-PL" smtClean="0"/>
              <a:t>25.05.2023</a:t>
            </a:fld>
            <a:endParaRPr lang="pl-P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l-P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l-P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l-P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B673EF0-2D81-4455-A636-F895B63E1ACF}" type="slidenum">
              <a:rPr lang="pl-PL" smtClean="0"/>
              <a:t>‹#›</a:t>
            </a:fld>
            <a:endParaRPr lang="pl-PL"/>
          </a:p>
        </p:txBody>
      </p:sp>
    </p:spTree>
    <p:extLst>
      <p:ext uri="{BB962C8B-B14F-4D97-AF65-F5344CB8AC3E}">
        <p14:creationId xmlns:p14="http://schemas.microsoft.com/office/powerpoint/2010/main" val="3664534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While initializing initial solutions, some of the solutions we create randomly and the rest using the nearest </a:t>
            </a:r>
            <a:r>
              <a:rPr lang="en-US" err="1"/>
              <a:t>neighbour</a:t>
            </a:r>
            <a:r>
              <a:rPr lang="en-US"/>
              <a:t> algorithm. In the nearest </a:t>
            </a:r>
            <a:r>
              <a:rPr lang="en-US" err="1"/>
              <a:t>neighbour</a:t>
            </a:r>
            <a:r>
              <a:rPr lang="en-US"/>
              <a:t> algorithm, we start from a city we will call 'starting city'. Then we go to the city with the least distance from our starting city. Analogically, we find the next nearest city. We repeat the process until all cities are visited. In the function better\_nearest\_neighbor\_initial\_solution(), we perform the nearest </a:t>
            </a:r>
            <a:r>
              <a:rPr lang="en-US" err="1"/>
              <a:t>neighbour</a:t>
            </a:r>
            <a:r>
              <a:rPr lang="en-US"/>
              <a:t> algorithm for every city as starting city. Then we sort them by solution length and save the best 10\% of solutions.</a:t>
            </a:r>
            <a:endParaRPr lang="pl-PL"/>
          </a:p>
        </p:txBody>
      </p:sp>
      <p:sp>
        <p:nvSpPr>
          <p:cNvPr id="4" name="Slide Number Placeholder 3"/>
          <p:cNvSpPr>
            <a:spLocks noGrp="1"/>
          </p:cNvSpPr>
          <p:nvPr>
            <p:ph type="sldNum" sz="quarter" idx="5"/>
          </p:nvPr>
        </p:nvSpPr>
        <p:spPr/>
        <p:txBody>
          <a:bodyPr/>
          <a:lstStyle/>
          <a:p>
            <a:fld id="{1B673EF0-2D81-4455-A636-F895B63E1ACF}" type="slidenum">
              <a:rPr lang="pl-PL" smtClean="0"/>
              <a:t>7</a:t>
            </a:fld>
            <a:endParaRPr lang="pl-PL"/>
          </a:p>
        </p:txBody>
      </p:sp>
    </p:spTree>
    <p:extLst>
      <p:ext uri="{BB962C8B-B14F-4D97-AF65-F5344CB8AC3E}">
        <p14:creationId xmlns:p14="http://schemas.microsoft.com/office/powerpoint/2010/main" val="15857052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the second plot, we compared for every problem what precision was reached after certain amounts of time. As shown, in most cases the best precision was reached after 0.25 minutes. Regardless, in some cases the precision increases after a longer time. For the problems rbg323, rbg358, rbg403 and rbg443, the best precisions were reached after 3 minutes. Additionally, in the case of the problem kro124p, the best precision was reached after 1 minute, and in the case of the problems ftv64 and ftv170, the best precision was reached after 0.5 minutes.</a:t>
            </a:r>
          </a:p>
        </p:txBody>
      </p:sp>
      <p:sp>
        <p:nvSpPr>
          <p:cNvPr id="4" name="Slide Number Placeholder 3"/>
          <p:cNvSpPr>
            <a:spLocks noGrp="1"/>
          </p:cNvSpPr>
          <p:nvPr>
            <p:ph type="sldNum" sz="quarter" idx="5"/>
          </p:nvPr>
        </p:nvSpPr>
        <p:spPr/>
        <p:txBody>
          <a:bodyPr/>
          <a:lstStyle/>
          <a:p>
            <a:fld id="{1B673EF0-2D81-4455-A636-F895B63E1ACF}" type="slidenum">
              <a:rPr lang="pl-PL" smtClean="0"/>
              <a:t>17</a:t>
            </a:fld>
            <a:endParaRPr lang="pl-PL"/>
          </a:p>
        </p:txBody>
      </p:sp>
    </p:spTree>
    <p:extLst>
      <p:ext uri="{BB962C8B-B14F-4D97-AF65-F5344CB8AC3E}">
        <p14:creationId xmlns:p14="http://schemas.microsoft.com/office/powerpoint/2010/main" val="281253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noticed a trend that the problems with dimensions above 300 usually need more time to get to the best precision, therefore we decided to run the algorithm 2 times for 2.5 minutes for the problems with dimensions above 300 and 10 times for 30 second for the rest of the problems.</a:t>
            </a:r>
            <a:endParaRPr lang="pl-PL"/>
          </a:p>
        </p:txBody>
      </p:sp>
      <p:sp>
        <p:nvSpPr>
          <p:cNvPr id="4" name="Slide Number Placeholder 3"/>
          <p:cNvSpPr>
            <a:spLocks noGrp="1"/>
          </p:cNvSpPr>
          <p:nvPr>
            <p:ph type="sldNum" sz="quarter" idx="5"/>
          </p:nvPr>
        </p:nvSpPr>
        <p:spPr/>
        <p:txBody>
          <a:bodyPr/>
          <a:lstStyle/>
          <a:p>
            <a:fld id="{1B673EF0-2D81-4455-A636-F895B63E1ACF}" type="slidenum">
              <a:rPr lang="pl-PL" smtClean="0"/>
              <a:t>18</a:t>
            </a:fld>
            <a:endParaRPr lang="pl-PL"/>
          </a:p>
        </p:txBody>
      </p:sp>
    </p:spTree>
    <p:extLst>
      <p:ext uri="{BB962C8B-B14F-4D97-AF65-F5344CB8AC3E}">
        <p14:creationId xmlns:p14="http://schemas.microsoft.com/office/powerpoint/2010/main" val="8679235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the second plot, we compared for every problem what precision was reached after certain amounts of time. As shown, in most cases the best precision was reached after 0.25 minutes. Regardless, in some cases the precision increases after a longer time. For the problems rbg323, rbg358, rbg403 and rbg443, the best precisions were reached after 3 minutes. Additionally, in the case of the problem kro124p, the best precision was reached after 1 minute, and in the case of the problems ftv64 and ftv170, the best precision was reached after 0.5 minutes.</a:t>
            </a:r>
          </a:p>
        </p:txBody>
      </p:sp>
      <p:sp>
        <p:nvSpPr>
          <p:cNvPr id="4" name="Slide Number Placeholder 3"/>
          <p:cNvSpPr>
            <a:spLocks noGrp="1"/>
          </p:cNvSpPr>
          <p:nvPr>
            <p:ph type="sldNum" sz="quarter" idx="5"/>
          </p:nvPr>
        </p:nvSpPr>
        <p:spPr/>
        <p:txBody>
          <a:bodyPr/>
          <a:lstStyle/>
          <a:p>
            <a:fld id="{1B673EF0-2D81-4455-A636-F895B63E1ACF}" type="slidenum">
              <a:rPr lang="pl-PL" smtClean="0"/>
              <a:t>20</a:t>
            </a:fld>
            <a:endParaRPr lang="pl-PL"/>
          </a:p>
        </p:txBody>
      </p:sp>
    </p:spTree>
    <p:extLst>
      <p:ext uri="{BB962C8B-B14F-4D97-AF65-F5344CB8AC3E}">
        <p14:creationId xmlns:p14="http://schemas.microsoft.com/office/powerpoint/2010/main" val="2992212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the second plot, we compared for every problem what precision was reached after certain amounts of time. As shown, in most cases the best precision was reached after 0.25 minutes. Regardless, in some cases the precision increases after a longer time. For the problems rbg323, rbg358, rbg403 and rbg443, the best precisions were reached after 3 minutes. Additionally, in the case of the problem kro124p, the best precision was reached after 1 minute, and in the case of the problems ftv64 and ftv170, the best precision was reached after 0.5 minutes.</a:t>
            </a:r>
          </a:p>
        </p:txBody>
      </p:sp>
      <p:sp>
        <p:nvSpPr>
          <p:cNvPr id="4" name="Slide Number Placeholder 3"/>
          <p:cNvSpPr>
            <a:spLocks noGrp="1"/>
          </p:cNvSpPr>
          <p:nvPr>
            <p:ph type="sldNum" sz="quarter" idx="5"/>
          </p:nvPr>
        </p:nvSpPr>
        <p:spPr/>
        <p:txBody>
          <a:bodyPr/>
          <a:lstStyle/>
          <a:p>
            <a:fld id="{1B673EF0-2D81-4455-A636-F895B63E1ACF}" type="slidenum">
              <a:rPr lang="pl-PL" smtClean="0"/>
              <a:t>22</a:t>
            </a:fld>
            <a:endParaRPr lang="pl-PL"/>
          </a:p>
        </p:txBody>
      </p:sp>
    </p:spTree>
    <p:extLst>
      <p:ext uri="{BB962C8B-B14F-4D97-AF65-F5344CB8AC3E}">
        <p14:creationId xmlns:p14="http://schemas.microsoft.com/office/powerpoint/2010/main" val="10285983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Whereas initializing a suboptimal solution, we take a random solution from those saved heuristic solutions.</a:t>
            </a:r>
          </a:p>
        </p:txBody>
      </p:sp>
      <p:sp>
        <p:nvSpPr>
          <p:cNvPr id="4" name="Slide Number Placeholder 3"/>
          <p:cNvSpPr>
            <a:spLocks noGrp="1"/>
          </p:cNvSpPr>
          <p:nvPr>
            <p:ph type="sldNum" sz="quarter" idx="5"/>
          </p:nvPr>
        </p:nvSpPr>
        <p:spPr/>
        <p:txBody>
          <a:bodyPr/>
          <a:lstStyle/>
          <a:p>
            <a:fld id="{1B673EF0-2D81-4455-A636-F895B63E1ACF}" type="slidenum">
              <a:rPr lang="pl-PL" smtClean="0"/>
              <a:t>8</a:t>
            </a:fld>
            <a:endParaRPr lang="pl-PL"/>
          </a:p>
        </p:txBody>
      </p:sp>
    </p:spTree>
    <p:extLst>
      <p:ext uri="{BB962C8B-B14F-4D97-AF65-F5344CB8AC3E}">
        <p14:creationId xmlns:p14="http://schemas.microsoft.com/office/powerpoint/2010/main" val="31495465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For metropolis transition, we have implemented two different approaches: shuffle transition and swap transition. Each state is assigned only one of them. Both of those functions also have a given transformation length, which states the length of the path in the solution that will be changed.</a:t>
            </a:r>
            <a:endParaRPr lang="pl-PL"/>
          </a:p>
        </p:txBody>
      </p:sp>
      <p:sp>
        <p:nvSpPr>
          <p:cNvPr id="4" name="Slide Number Placeholder 3"/>
          <p:cNvSpPr>
            <a:spLocks noGrp="1"/>
          </p:cNvSpPr>
          <p:nvPr>
            <p:ph type="sldNum" sz="quarter" idx="5"/>
          </p:nvPr>
        </p:nvSpPr>
        <p:spPr/>
        <p:txBody>
          <a:bodyPr/>
          <a:lstStyle/>
          <a:p>
            <a:fld id="{1B673EF0-2D81-4455-A636-F895B63E1ACF}" type="slidenum">
              <a:rPr lang="pl-PL" smtClean="0"/>
              <a:t>10</a:t>
            </a:fld>
            <a:endParaRPr lang="pl-PL"/>
          </a:p>
        </p:txBody>
      </p:sp>
    </p:spTree>
    <p:extLst>
      <p:ext uri="{BB962C8B-B14F-4D97-AF65-F5344CB8AC3E}">
        <p14:creationId xmlns:p14="http://schemas.microsoft.com/office/powerpoint/2010/main" val="21735987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the shuffle transition, from a given solution we randomly choose a path of transformation length. We do it by randomly choosing the starting index first and then going to the next cities from the solution until we have a path of the given length. Since the solutions are cycles, if we get to the 'end' of the solution, we wrap to the first city.</a:t>
            </a:r>
            <a:endParaRPr lang="pl-PL"/>
          </a:p>
          <a:p>
            <a:endParaRPr lang="pl-PL"/>
          </a:p>
          <a:p>
            <a:r>
              <a:rPr lang="en-US"/>
              <a:t>For example, if we have a solution [1, 2, 3, 4, 5, 6, 7, 8, 9, 10] with a transformation length equal to 3 and randomly chosen starting index 9, then we end up with a path [9, 10, 1].Having chosen a path, we shuffle it and replace the old path in the solution with the new path. In our example, if our new path after shuffling were [1, 10, 9], then our new solution would be [9, 2, 3, 4, 5, 6, 7, 8, 1, 10].</a:t>
            </a:r>
            <a:endParaRPr lang="pl-PL"/>
          </a:p>
        </p:txBody>
      </p:sp>
      <p:sp>
        <p:nvSpPr>
          <p:cNvPr id="4" name="Slide Number Placeholder 3"/>
          <p:cNvSpPr>
            <a:spLocks noGrp="1"/>
          </p:cNvSpPr>
          <p:nvPr>
            <p:ph type="sldNum" sz="quarter" idx="5"/>
          </p:nvPr>
        </p:nvSpPr>
        <p:spPr/>
        <p:txBody>
          <a:bodyPr/>
          <a:lstStyle/>
          <a:p>
            <a:fld id="{1B673EF0-2D81-4455-A636-F895B63E1ACF}" type="slidenum">
              <a:rPr lang="pl-PL" smtClean="0"/>
              <a:t>11</a:t>
            </a:fld>
            <a:endParaRPr lang="pl-PL"/>
          </a:p>
        </p:txBody>
      </p:sp>
    </p:spTree>
    <p:extLst>
      <p:ext uri="{BB962C8B-B14F-4D97-AF65-F5344CB8AC3E}">
        <p14:creationId xmlns:p14="http://schemas.microsoft.com/office/powerpoint/2010/main" val="25733927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the swap transition, from a given sequence we randomly choose two non-overlapping paths of transformation length. We do it by randomly choosing two starting indices first and then going to the next or previous cities from the solution until we have a path of the given length.</a:t>
            </a:r>
            <a:endParaRPr lang="pl-PL"/>
          </a:p>
          <a:p>
            <a:endParaRPr lang="pl-PL"/>
          </a:p>
          <a:p>
            <a:r>
              <a:rPr lang="en-US"/>
              <a:t>By default, we take the next cities, however, if it is not possible, we take the previous cities. Firstly, we check if there are enough cities between the first index and the second index to make a path of transformation length going right from the first index. Secondly, we check if there are enough cities between the second index and the first index on the cycle to make a path of transformation length going right from the second index. If the first condition is not satisfied but the second is, we take the cities before the city with the first index and end up with the first path ending with the city with the first index. Otherwise, if the first condition is satisfied but the second is not, we take the cities before the city with the second index and end up with the second path ending with the city with the second index.</a:t>
            </a:r>
            <a:endParaRPr lang="pl-PL"/>
          </a:p>
          <a:p>
            <a:endParaRPr lang="pl-PL"/>
          </a:p>
          <a:p>
            <a:r>
              <a:rPr lang="en-US"/>
              <a:t>For example, we are given a solution [1, 2, 3, 4, 5, 6, 7, 8, 9, 10] with a transformation length equal to 3. If we draw starting cities 2 and 6, we end up with paths [2, 3, 4] and [6, 7, 8]. If we draw starting cities 5 and 6, we end up with paths [3, 4, 5] and [6, 7, 8]. If we draw starting cities 1 and 10, we end up with paths [1, 2, 3] and [8, 9, 10].Having chosen two paths, we swap them in the given solution. In this way, in the first case, we get the new solution [1, 6, 7, 8, 5, 2, 3, 4, 9, 10]. In the second case, we get [1, 2, 6, 7, 8, 3, 4, 5, 9, 10]. Finally, in the third case, we get [8, 9, 10, 4, 5, 6, 7, 1, 2, 3].</a:t>
            </a:r>
            <a:endParaRPr lang="pl-PL"/>
          </a:p>
        </p:txBody>
      </p:sp>
      <p:sp>
        <p:nvSpPr>
          <p:cNvPr id="4" name="Slide Number Placeholder 3"/>
          <p:cNvSpPr>
            <a:spLocks noGrp="1"/>
          </p:cNvSpPr>
          <p:nvPr>
            <p:ph type="sldNum" sz="quarter" idx="5"/>
          </p:nvPr>
        </p:nvSpPr>
        <p:spPr/>
        <p:txBody>
          <a:bodyPr/>
          <a:lstStyle/>
          <a:p>
            <a:fld id="{1B673EF0-2D81-4455-A636-F895B63E1ACF}" type="slidenum">
              <a:rPr lang="pl-PL" smtClean="0"/>
              <a:t>12</a:t>
            </a:fld>
            <a:endParaRPr lang="pl-PL"/>
          </a:p>
        </p:txBody>
      </p:sp>
    </p:spTree>
    <p:extLst>
      <p:ext uri="{BB962C8B-B14F-4D97-AF65-F5344CB8AC3E}">
        <p14:creationId xmlns:p14="http://schemas.microsoft.com/office/powerpoint/2010/main" val="5614357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Metropolis transition is applied to every state separately. This way, updating states are independent of each other. Therefore, applying multithreading here becomes quite an obvious way to speed up the process.</a:t>
            </a:r>
            <a:r>
              <a:rPr lang="pl-PL"/>
              <a:t> </a:t>
            </a:r>
          </a:p>
          <a:p>
            <a:endParaRPr lang="pl-PL"/>
          </a:p>
          <a:p>
            <a:r>
              <a:rPr lang="en-US"/>
              <a:t>We moved updating states, i.e. applying metropolis transition, to a new function, in which we update them and save them to a shared list of solutions with lock to prevent from reading not saved data. We start threads and join them in the pt\_</a:t>
            </a:r>
            <a:r>
              <a:rPr lang="en-US" err="1"/>
              <a:t>sa</a:t>
            </a:r>
            <a:r>
              <a:rPr lang="en-US"/>
              <a:t>() function.</a:t>
            </a:r>
            <a:endParaRPr lang="pl-PL"/>
          </a:p>
        </p:txBody>
      </p:sp>
      <p:sp>
        <p:nvSpPr>
          <p:cNvPr id="4" name="Slide Number Placeholder 3"/>
          <p:cNvSpPr>
            <a:spLocks noGrp="1"/>
          </p:cNvSpPr>
          <p:nvPr>
            <p:ph type="sldNum" sz="quarter" idx="5"/>
          </p:nvPr>
        </p:nvSpPr>
        <p:spPr/>
        <p:txBody>
          <a:bodyPr/>
          <a:lstStyle/>
          <a:p>
            <a:fld id="{1B673EF0-2D81-4455-A636-F895B63E1ACF}" type="slidenum">
              <a:rPr lang="pl-PL" smtClean="0"/>
              <a:t>13</a:t>
            </a:fld>
            <a:endParaRPr lang="pl-PL"/>
          </a:p>
        </p:txBody>
      </p:sp>
    </p:spTree>
    <p:extLst>
      <p:ext uri="{BB962C8B-B14F-4D97-AF65-F5344CB8AC3E}">
        <p14:creationId xmlns:p14="http://schemas.microsoft.com/office/powerpoint/2010/main" val="7796536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replica transition, when we come across a solution close to the current best solution, we do not want to change it too much since we are already on the right track. Therefore, if one of the solutions in the states chosen for swapping is close to the best solution, we skip swapping there.</a:t>
            </a:r>
            <a:endParaRPr lang="pl-PL"/>
          </a:p>
        </p:txBody>
      </p:sp>
      <p:sp>
        <p:nvSpPr>
          <p:cNvPr id="4" name="Slide Number Placeholder 3"/>
          <p:cNvSpPr>
            <a:spLocks noGrp="1"/>
          </p:cNvSpPr>
          <p:nvPr>
            <p:ph type="sldNum" sz="quarter" idx="5"/>
          </p:nvPr>
        </p:nvSpPr>
        <p:spPr/>
        <p:txBody>
          <a:bodyPr/>
          <a:lstStyle/>
          <a:p>
            <a:fld id="{1B673EF0-2D81-4455-A636-F895B63E1ACF}" type="slidenum">
              <a:rPr lang="pl-PL" smtClean="0"/>
              <a:t>14</a:t>
            </a:fld>
            <a:endParaRPr lang="pl-PL"/>
          </a:p>
        </p:txBody>
      </p:sp>
    </p:spTree>
    <p:extLst>
      <p:ext uri="{BB962C8B-B14F-4D97-AF65-F5344CB8AC3E}">
        <p14:creationId xmlns:p14="http://schemas.microsoft.com/office/powerpoint/2010/main" val="37962917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While testing our algorithm with different durations of execution, we noticed that longer duration does not necessary mean better solutions. Therefore, we set out to test whether it would be better in some cases to run the algorithm from the very beginning a few short times rather than one long time.</a:t>
            </a:r>
            <a:endParaRPr lang="pl-PL"/>
          </a:p>
          <a:p>
            <a:endParaRPr lang="pl-PL"/>
          </a:p>
          <a:p>
            <a:r>
              <a:rPr lang="en-US"/>
              <a:t>In order to do that, we ran the algorithm for every problem and saved the best found solutions after 0.25, 0.5, 1, 1.5, 2, 2.5 and 3 minutes. We also compared our solutions with the best known solutions and saved how much time was needed to get a solution worse by 1\%, 2\%, 3\%, 5\%, 10\%, 15\%, 20\%, 30\% and 50\% than best known solutions. However, if the time exceeded 186 second, we skipped it. If we want to divide our entire time of execution (5 minutes), then we need to divide it to at lest two iterations (2.5 minutes each). Hence, if the best solution still changes after 2.5 minutes, we should run the algorithm only once for the entire time (5 minutes). We considered 186 seconds to be enough over 2.5 minutes to ensure checking that. We saved all that information into a </a:t>
            </a:r>
            <a:r>
              <a:rPr lang="en-US" err="1"/>
              <a:t>dataframe</a:t>
            </a:r>
            <a:r>
              <a:rPr lang="en-US"/>
              <a:t>. </a:t>
            </a:r>
            <a:endParaRPr lang="pl-PL"/>
          </a:p>
        </p:txBody>
      </p:sp>
      <p:sp>
        <p:nvSpPr>
          <p:cNvPr id="4" name="Slide Number Placeholder 3"/>
          <p:cNvSpPr>
            <a:spLocks noGrp="1"/>
          </p:cNvSpPr>
          <p:nvPr>
            <p:ph type="sldNum" sz="quarter" idx="5"/>
          </p:nvPr>
        </p:nvSpPr>
        <p:spPr/>
        <p:txBody>
          <a:bodyPr/>
          <a:lstStyle/>
          <a:p>
            <a:fld id="{1B673EF0-2D81-4455-A636-F895B63E1ACF}" type="slidenum">
              <a:rPr lang="pl-PL" smtClean="0"/>
              <a:t>15</a:t>
            </a:fld>
            <a:endParaRPr lang="pl-PL"/>
          </a:p>
        </p:txBody>
      </p:sp>
    </p:spTree>
    <p:extLst>
      <p:ext uri="{BB962C8B-B14F-4D97-AF65-F5344CB8AC3E}">
        <p14:creationId xmlns:p14="http://schemas.microsoft.com/office/powerpoint/2010/main" val="39936743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order to compare the results of our test, we made some plots. In the first one, we compared for every problem how much time in seconds was needed to reach certain precision, meaning solution worse by certain percentage than best known solution for the given problem. As we can see, for the problem rbg403, after only a few seconds, the precision of the solution is about 50\%. However, after about 20 seconds, it becomes about 30\%, after about 50 seconds, it becomes about 20\%, and after about 100 second, it becomes 15\%. For the problems kro124p, rbg323 and rbg443, the precision also improves with time. Nevertheless, in other cases the solutions stop improving after 30 seconds.</a:t>
            </a:r>
            <a:endParaRPr lang="pl-PL"/>
          </a:p>
        </p:txBody>
      </p:sp>
      <p:sp>
        <p:nvSpPr>
          <p:cNvPr id="4" name="Slide Number Placeholder 3"/>
          <p:cNvSpPr>
            <a:spLocks noGrp="1"/>
          </p:cNvSpPr>
          <p:nvPr>
            <p:ph type="sldNum" sz="quarter" idx="5"/>
          </p:nvPr>
        </p:nvSpPr>
        <p:spPr/>
        <p:txBody>
          <a:bodyPr/>
          <a:lstStyle/>
          <a:p>
            <a:fld id="{1B673EF0-2D81-4455-A636-F895B63E1ACF}" type="slidenum">
              <a:rPr lang="pl-PL" smtClean="0"/>
              <a:t>16</a:t>
            </a:fld>
            <a:endParaRPr lang="pl-PL"/>
          </a:p>
        </p:txBody>
      </p:sp>
    </p:spTree>
    <p:extLst>
      <p:ext uri="{BB962C8B-B14F-4D97-AF65-F5344CB8AC3E}">
        <p14:creationId xmlns:p14="http://schemas.microsoft.com/office/powerpoint/2010/main" val="10547273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8" name="Freeform: Shape 17">
            <a:extLst>
              <a:ext uri="{FF2B5EF4-FFF2-40B4-BE49-F238E27FC236}">
                <a16:creationId xmlns:a16="http://schemas.microsoft.com/office/drawing/2014/main" id="{5CD60141-EEBD-4EC1-8E34-0344C16A18A2}"/>
              </a:ext>
              <a:ext uri="{C183D7F6-B498-43B3-948B-1728B52AA6E4}">
                <adec:decorative xmlns:adec="http://schemas.microsoft.com/office/drawing/2017/decorative" val="1"/>
              </a:ext>
            </a:extLst>
          </p:cNvPr>
          <p:cNvSpPr/>
          <p:nvPr/>
        </p:nvSpPr>
        <p:spPr>
          <a:xfrm>
            <a:off x="5318308" y="0"/>
            <a:ext cx="6873692" cy="6858000"/>
          </a:xfrm>
          <a:custGeom>
            <a:avLst/>
            <a:gdLst>
              <a:gd name="connsiteX0" fmla="*/ 11328900 w 12192000"/>
              <a:gd name="connsiteY0" fmla="*/ 0 h 6858000"/>
              <a:gd name="connsiteX1" fmla="*/ 12192000 w 12192000"/>
              <a:gd name="connsiteY1" fmla="*/ 0 h 6858000"/>
              <a:gd name="connsiteX2" fmla="*/ 12192000 w 12192000"/>
              <a:gd name="connsiteY2" fmla="*/ 6858000 h 6858000"/>
              <a:gd name="connsiteX3" fmla="*/ 5318308 w 12192000"/>
              <a:gd name="connsiteY3" fmla="*/ 6858000 h 6858000"/>
              <a:gd name="connsiteX4" fmla="*/ 11328897 w 12192000"/>
              <a:gd name="connsiteY4" fmla="*/ 4 h 6858000"/>
              <a:gd name="connsiteX5" fmla="*/ 11328898 w 12192000"/>
              <a:gd name="connsiteY5" fmla="*/ 2 h 6858000"/>
              <a:gd name="connsiteX6" fmla="*/ 0 w 12192000"/>
              <a:gd name="connsiteY6" fmla="*/ 0 h 6858000"/>
              <a:gd name="connsiteX7" fmla="*/ 6700 w 12192000"/>
              <a:gd name="connsiteY7" fmla="*/ 0 h 6858000"/>
              <a:gd name="connsiteX8" fmla="*/ 6700 w 12192000"/>
              <a:gd name="connsiteY8" fmla="*/ 6858000 h 6858000"/>
              <a:gd name="connsiteX9" fmla="*/ 0 w 12192000"/>
              <a:gd name="connsiteY9" fmla="*/ 6858000 h 6858000"/>
              <a:gd name="connsiteX0" fmla="*/ 11328900 w 12192000"/>
              <a:gd name="connsiteY0" fmla="*/ 0 h 6858000"/>
              <a:gd name="connsiteX1" fmla="*/ 12192000 w 12192000"/>
              <a:gd name="connsiteY1" fmla="*/ 0 h 6858000"/>
              <a:gd name="connsiteX2" fmla="*/ 12192000 w 12192000"/>
              <a:gd name="connsiteY2" fmla="*/ 6858000 h 6858000"/>
              <a:gd name="connsiteX3" fmla="*/ 5318308 w 12192000"/>
              <a:gd name="connsiteY3" fmla="*/ 6858000 h 6858000"/>
              <a:gd name="connsiteX4" fmla="*/ 11328897 w 12192000"/>
              <a:gd name="connsiteY4" fmla="*/ 4 h 6858000"/>
              <a:gd name="connsiteX5" fmla="*/ 11328898 w 12192000"/>
              <a:gd name="connsiteY5" fmla="*/ 2 h 6858000"/>
              <a:gd name="connsiteX6" fmla="*/ 11328900 w 12192000"/>
              <a:gd name="connsiteY6" fmla="*/ 0 h 6858000"/>
              <a:gd name="connsiteX7" fmla="*/ 0 w 12192000"/>
              <a:gd name="connsiteY7" fmla="*/ 6858000 h 6858000"/>
              <a:gd name="connsiteX8" fmla="*/ 6700 w 12192000"/>
              <a:gd name="connsiteY8" fmla="*/ 0 h 6858000"/>
              <a:gd name="connsiteX9" fmla="*/ 6700 w 12192000"/>
              <a:gd name="connsiteY9" fmla="*/ 6858000 h 6858000"/>
              <a:gd name="connsiteX10" fmla="*/ 0 w 12192000"/>
              <a:gd name="connsiteY10" fmla="*/ 6858000 h 6858000"/>
              <a:gd name="connsiteX0" fmla="*/ 11322200 w 12185300"/>
              <a:gd name="connsiteY0" fmla="*/ 0 h 6858000"/>
              <a:gd name="connsiteX1" fmla="*/ 12185300 w 12185300"/>
              <a:gd name="connsiteY1" fmla="*/ 0 h 6858000"/>
              <a:gd name="connsiteX2" fmla="*/ 12185300 w 12185300"/>
              <a:gd name="connsiteY2" fmla="*/ 6858000 h 6858000"/>
              <a:gd name="connsiteX3" fmla="*/ 5311608 w 12185300"/>
              <a:gd name="connsiteY3" fmla="*/ 6858000 h 6858000"/>
              <a:gd name="connsiteX4" fmla="*/ 11322197 w 12185300"/>
              <a:gd name="connsiteY4" fmla="*/ 4 h 6858000"/>
              <a:gd name="connsiteX5" fmla="*/ 11322198 w 12185300"/>
              <a:gd name="connsiteY5" fmla="*/ 2 h 6858000"/>
              <a:gd name="connsiteX6" fmla="*/ 11322200 w 12185300"/>
              <a:gd name="connsiteY6" fmla="*/ 0 h 6858000"/>
              <a:gd name="connsiteX7" fmla="*/ 0 w 12185300"/>
              <a:gd name="connsiteY7" fmla="*/ 6858000 h 6858000"/>
              <a:gd name="connsiteX8" fmla="*/ 0 w 12185300"/>
              <a:gd name="connsiteY8" fmla="*/ 0 h 6858000"/>
              <a:gd name="connsiteX9" fmla="*/ 0 w 12185300"/>
              <a:gd name="connsiteY9" fmla="*/ 6858000 h 6858000"/>
              <a:gd name="connsiteX0" fmla="*/ 6010592 w 6873692"/>
              <a:gd name="connsiteY0" fmla="*/ 0 h 6858000"/>
              <a:gd name="connsiteX1" fmla="*/ 6873692 w 6873692"/>
              <a:gd name="connsiteY1" fmla="*/ 0 h 6858000"/>
              <a:gd name="connsiteX2" fmla="*/ 6873692 w 6873692"/>
              <a:gd name="connsiteY2" fmla="*/ 6858000 h 6858000"/>
              <a:gd name="connsiteX3" fmla="*/ 0 w 6873692"/>
              <a:gd name="connsiteY3" fmla="*/ 6858000 h 6858000"/>
              <a:gd name="connsiteX4" fmla="*/ 6010589 w 6873692"/>
              <a:gd name="connsiteY4" fmla="*/ 4 h 6858000"/>
              <a:gd name="connsiteX5" fmla="*/ 6010590 w 6873692"/>
              <a:gd name="connsiteY5" fmla="*/ 2 h 6858000"/>
              <a:gd name="connsiteX6" fmla="*/ 6010592 w 6873692"/>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73692" h="6858000">
                <a:moveTo>
                  <a:pt x="6010592" y="0"/>
                </a:moveTo>
                <a:lnTo>
                  <a:pt x="6873692" y="0"/>
                </a:lnTo>
                <a:lnTo>
                  <a:pt x="6873692" y="6858000"/>
                </a:lnTo>
                <a:lnTo>
                  <a:pt x="0" y="6858000"/>
                </a:lnTo>
                <a:lnTo>
                  <a:pt x="6010589" y="4"/>
                </a:lnTo>
                <a:cubicBezTo>
                  <a:pt x="6010589" y="3"/>
                  <a:pt x="6010590" y="3"/>
                  <a:pt x="6010590" y="2"/>
                </a:cubicBezTo>
                <a:lnTo>
                  <a:pt x="6010592" y="0"/>
                </a:lnTo>
                <a:close/>
              </a:path>
            </a:pathLst>
          </a:cu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A65FCBBA-905A-4FD1-BFBA-F3EE6DA264E0}"/>
              </a:ext>
            </a:extLst>
          </p:cNvPr>
          <p:cNvSpPr>
            <a:spLocks noGrp="1"/>
          </p:cNvSpPr>
          <p:nvPr>
            <p:ph type="ctrTitle"/>
          </p:nvPr>
        </p:nvSpPr>
        <p:spPr>
          <a:xfrm>
            <a:off x="1143000" y="1181098"/>
            <a:ext cx="8986580" cy="2832404"/>
          </a:xfrm>
        </p:spPr>
        <p:txBody>
          <a:bodyPr anchor="t">
            <a:normAutofit/>
          </a:bodyPr>
          <a:lstStyle>
            <a:lvl1pPr algn="l">
              <a:lnSpc>
                <a:spcPct val="100000"/>
              </a:lnSpc>
              <a:defRPr sz="4800" cap="all" spc="300" baseline="0"/>
            </a:lvl1pPr>
          </a:lstStyle>
          <a:p>
            <a:r>
              <a:rPr lang="en-US"/>
              <a:t>Click to edit Master title style</a:t>
            </a:r>
          </a:p>
        </p:txBody>
      </p:sp>
      <p:sp>
        <p:nvSpPr>
          <p:cNvPr id="3" name="Subtitle 2">
            <a:extLst>
              <a:ext uri="{FF2B5EF4-FFF2-40B4-BE49-F238E27FC236}">
                <a16:creationId xmlns:a16="http://schemas.microsoft.com/office/drawing/2014/main" id="{13DD287E-F1C8-463F-8429-D1B5B1582520}"/>
              </a:ext>
            </a:extLst>
          </p:cNvPr>
          <p:cNvSpPr>
            <a:spLocks noGrp="1"/>
          </p:cNvSpPr>
          <p:nvPr>
            <p:ph type="subTitle" idx="1"/>
          </p:nvPr>
        </p:nvSpPr>
        <p:spPr>
          <a:xfrm>
            <a:off x="1143000" y="5463522"/>
            <a:ext cx="8986580" cy="650311"/>
          </a:xfrm>
        </p:spPr>
        <p:txBody>
          <a:bodyPr>
            <a:normAutofit/>
          </a:bodyPr>
          <a:lstStyle>
            <a:lvl1pPr marL="0" indent="0" algn="l">
              <a:lnSpc>
                <a:spcPct val="100000"/>
              </a:lnSpc>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81F44ED-7973-4A99-B2CA-A8962BCE0D5D}"/>
              </a:ext>
            </a:extLst>
          </p:cNvPr>
          <p:cNvSpPr>
            <a:spLocks noGrp="1"/>
          </p:cNvSpPr>
          <p:nvPr>
            <p:ph type="dt" sz="half" idx="10"/>
          </p:nvPr>
        </p:nvSpPr>
        <p:spPr/>
        <p:txBody>
          <a:bodyPr/>
          <a:lstStyle/>
          <a:p>
            <a:fld id="{3CADBD16-5BFB-4D9F-9646-C75D1B53BBB6}" type="datetimeFigureOut">
              <a:rPr lang="en-US" smtClean="0"/>
              <a:t>5/25/2023</a:t>
            </a:fld>
            <a:endParaRPr lang="en-US"/>
          </a:p>
        </p:txBody>
      </p:sp>
      <p:sp>
        <p:nvSpPr>
          <p:cNvPr id="5" name="Footer Placeholder 4">
            <a:extLst>
              <a:ext uri="{FF2B5EF4-FFF2-40B4-BE49-F238E27FC236}">
                <a16:creationId xmlns:a16="http://schemas.microsoft.com/office/drawing/2014/main" id="{08DF96F2-D6BE-49AC-A605-5AE87C3F2F1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817FC50-B13C-4B63-AE64-F71A6EDE63B6}"/>
              </a:ext>
            </a:extLst>
          </p:cNvPr>
          <p:cNvSpPr>
            <a:spLocks noGrp="1"/>
          </p:cNvSpPr>
          <p:nvPr>
            <p:ph type="sldNum" sz="quarter" idx="12"/>
          </p:nvPr>
        </p:nvSpPr>
        <p:spPr/>
        <p:txBody>
          <a:bodyPr/>
          <a:lstStyle/>
          <a:p>
            <a:fld id="{C0722274-0FAA-4649-AA4E-4210F4F32167}" type="slidenum">
              <a:rPr lang="en-US" smtClean="0"/>
              <a:t>‹#›</a:t>
            </a:fld>
            <a:endParaRPr lang="en-US"/>
          </a:p>
        </p:txBody>
      </p:sp>
      <p:cxnSp>
        <p:nvCxnSpPr>
          <p:cNvPr id="12" name="Straight Connector 11">
            <a:extLst>
              <a:ext uri="{FF2B5EF4-FFF2-40B4-BE49-F238E27FC236}">
                <a16:creationId xmlns:a16="http://schemas.microsoft.com/office/drawing/2014/main" id="{4C75A547-BCD1-42BE-966E-53CA0AB93165}"/>
              </a:ext>
            </a:extLst>
          </p:cNvPr>
          <p:cNvCxnSpPr>
            <a:cxnSpLocks/>
          </p:cNvCxnSpPr>
          <p:nvPr/>
        </p:nvCxnSpPr>
        <p:spPr>
          <a:xfrm>
            <a:off x="1188357" y="5151666"/>
            <a:ext cx="982254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694746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5A3BF2-BCE9-47D7-B1C0-1F0E4936B6B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92722E9-C3E4-48AF-996A-495AE659FA6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C9E516-382B-4845-93BF-20C16EE0DB05}"/>
              </a:ext>
            </a:extLst>
          </p:cNvPr>
          <p:cNvSpPr>
            <a:spLocks noGrp="1"/>
          </p:cNvSpPr>
          <p:nvPr>
            <p:ph type="dt" sz="half" idx="10"/>
          </p:nvPr>
        </p:nvSpPr>
        <p:spPr/>
        <p:txBody>
          <a:bodyPr/>
          <a:lstStyle/>
          <a:p>
            <a:fld id="{3CADBD16-5BFB-4D9F-9646-C75D1B53BBB6}" type="datetimeFigureOut">
              <a:rPr lang="en-US" smtClean="0"/>
              <a:t>5/25/2023</a:t>
            </a:fld>
            <a:endParaRPr lang="en-US"/>
          </a:p>
        </p:txBody>
      </p:sp>
      <p:sp>
        <p:nvSpPr>
          <p:cNvPr id="5" name="Footer Placeholder 4">
            <a:extLst>
              <a:ext uri="{FF2B5EF4-FFF2-40B4-BE49-F238E27FC236}">
                <a16:creationId xmlns:a16="http://schemas.microsoft.com/office/drawing/2014/main" id="{EAB96E16-F168-442A-843C-5D490D54B06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9A61BEA-A969-437A-BD8B-CB1B709AD430}"/>
              </a:ext>
            </a:extLst>
          </p:cNvPr>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6920574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6528449-3E11-45FF-BF3A-651867603E75}"/>
              </a:ext>
            </a:extLst>
          </p:cNvPr>
          <p:cNvSpPr>
            <a:spLocks noGrp="1"/>
          </p:cNvSpPr>
          <p:nvPr>
            <p:ph type="title" orient="vert"/>
          </p:nvPr>
        </p:nvSpPr>
        <p:spPr>
          <a:xfrm>
            <a:off x="8572500" y="870625"/>
            <a:ext cx="2476499" cy="5029201"/>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FC0EAB0-2DFA-4CBA-86B1-1826EF523D4D}"/>
              </a:ext>
            </a:extLst>
          </p:cNvPr>
          <p:cNvSpPr>
            <a:spLocks noGrp="1"/>
          </p:cNvSpPr>
          <p:nvPr>
            <p:ph type="body" orient="vert" idx="1"/>
          </p:nvPr>
        </p:nvSpPr>
        <p:spPr>
          <a:xfrm>
            <a:off x="1143000" y="870625"/>
            <a:ext cx="7324928" cy="50292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FA22F89-E1F5-45D7-945A-8A2886C4BA59}"/>
              </a:ext>
            </a:extLst>
          </p:cNvPr>
          <p:cNvSpPr>
            <a:spLocks noGrp="1"/>
          </p:cNvSpPr>
          <p:nvPr>
            <p:ph type="dt" sz="half" idx="10"/>
          </p:nvPr>
        </p:nvSpPr>
        <p:spPr/>
        <p:txBody>
          <a:bodyPr/>
          <a:lstStyle/>
          <a:p>
            <a:fld id="{3CADBD16-5BFB-4D9F-9646-C75D1B53BBB6}" type="datetimeFigureOut">
              <a:rPr lang="en-US" smtClean="0"/>
              <a:t>5/25/2023</a:t>
            </a:fld>
            <a:endParaRPr lang="en-US"/>
          </a:p>
        </p:txBody>
      </p:sp>
      <p:sp>
        <p:nvSpPr>
          <p:cNvPr id="5" name="Footer Placeholder 4">
            <a:extLst>
              <a:ext uri="{FF2B5EF4-FFF2-40B4-BE49-F238E27FC236}">
                <a16:creationId xmlns:a16="http://schemas.microsoft.com/office/drawing/2014/main" id="{637E7E82-5FB8-4289-AD0C-0BA788E1479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45A4046-1A2C-41F5-A177-1C3919C20569}"/>
              </a:ext>
            </a:extLst>
          </p:cNvPr>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4999192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ECD6F3-88F1-4195-8395-57AA096BB3B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ED8D06C-EB08-40B3-AFB3-A62F4411221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103962F-B413-4C4C-A490-724DDB9E7DB9}"/>
              </a:ext>
            </a:extLst>
          </p:cNvPr>
          <p:cNvSpPr>
            <a:spLocks noGrp="1"/>
          </p:cNvSpPr>
          <p:nvPr>
            <p:ph type="dt" sz="half" idx="10"/>
          </p:nvPr>
        </p:nvSpPr>
        <p:spPr/>
        <p:txBody>
          <a:bodyPr/>
          <a:lstStyle/>
          <a:p>
            <a:fld id="{3CADBD16-5BFB-4D9F-9646-C75D1B53BBB6}" type="datetimeFigureOut">
              <a:rPr lang="en-US" smtClean="0"/>
              <a:t>5/25/2023</a:t>
            </a:fld>
            <a:endParaRPr lang="en-US"/>
          </a:p>
        </p:txBody>
      </p:sp>
      <p:sp>
        <p:nvSpPr>
          <p:cNvPr id="5" name="Footer Placeholder 4">
            <a:extLst>
              <a:ext uri="{FF2B5EF4-FFF2-40B4-BE49-F238E27FC236}">
                <a16:creationId xmlns:a16="http://schemas.microsoft.com/office/drawing/2014/main" id="{02871813-4E87-4C04-835D-76246010B06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A922BA3-033C-491E-A045-F0052AC19A8C}"/>
              </a:ext>
            </a:extLst>
          </p:cNvPr>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9534708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FE19AD-2EDD-4B4F-9F9E-46A4441847A6}"/>
              </a:ext>
            </a:extLst>
          </p:cNvPr>
          <p:cNvSpPr>
            <a:spLocks noGrp="1"/>
          </p:cNvSpPr>
          <p:nvPr>
            <p:ph type="title"/>
          </p:nvPr>
        </p:nvSpPr>
        <p:spPr>
          <a:xfrm>
            <a:off x="1143000" y="1709738"/>
            <a:ext cx="8520952" cy="2852737"/>
          </a:xfrm>
        </p:spPr>
        <p:txBody>
          <a:bodyPr anchor="b">
            <a:normAutofit/>
          </a:bodyPr>
          <a:lstStyle>
            <a:lvl1pPr>
              <a:defRPr sz="4800"/>
            </a:lvl1pPr>
          </a:lstStyle>
          <a:p>
            <a:r>
              <a:rPr lang="en-US"/>
              <a:t>Click to edit Master title style</a:t>
            </a:r>
          </a:p>
        </p:txBody>
      </p:sp>
      <p:sp>
        <p:nvSpPr>
          <p:cNvPr id="3" name="Text Placeholder 2">
            <a:extLst>
              <a:ext uri="{FF2B5EF4-FFF2-40B4-BE49-F238E27FC236}">
                <a16:creationId xmlns:a16="http://schemas.microsoft.com/office/drawing/2014/main" id="{00EE5927-21D5-4EBA-A112-CAD1BD38BCB1}"/>
              </a:ext>
            </a:extLst>
          </p:cNvPr>
          <p:cNvSpPr>
            <a:spLocks noGrp="1"/>
          </p:cNvSpPr>
          <p:nvPr>
            <p:ph type="body" idx="1"/>
          </p:nvPr>
        </p:nvSpPr>
        <p:spPr>
          <a:xfrm>
            <a:off x="1143000" y="4589466"/>
            <a:ext cx="8520952" cy="813266"/>
          </a:xfrm>
        </p:spPr>
        <p:txBody>
          <a:bodyPr>
            <a:normAutofit/>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CEF0D16-9D87-4D76-A5A5-534E24B7DD25}"/>
              </a:ext>
            </a:extLst>
          </p:cNvPr>
          <p:cNvSpPr>
            <a:spLocks noGrp="1"/>
          </p:cNvSpPr>
          <p:nvPr>
            <p:ph type="dt" sz="half" idx="10"/>
          </p:nvPr>
        </p:nvSpPr>
        <p:spPr/>
        <p:txBody>
          <a:bodyPr/>
          <a:lstStyle/>
          <a:p>
            <a:fld id="{3CADBD16-5BFB-4D9F-9646-C75D1B53BBB6}" type="datetimeFigureOut">
              <a:rPr lang="en-US" smtClean="0"/>
              <a:t>5/25/2023</a:t>
            </a:fld>
            <a:endParaRPr lang="en-US"/>
          </a:p>
        </p:txBody>
      </p:sp>
      <p:sp>
        <p:nvSpPr>
          <p:cNvPr id="5" name="Footer Placeholder 4">
            <a:extLst>
              <a:ext uri="{FF2B5EF4-FFF2-40B4-BE49-F238E27FC236}">
                <a16:creationId xmlns:a16="http://schemas.microsoft.com/office/drawing/2014/main" id="{5965F387-5AAC-45D0-ABCE-B1CF4BC7E0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98AF6FE-0006-4F40-A7FB-E0FDBADF7548}"/>
              </a:ext>
            </a:extLst>
          </p:cNvPr>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30347872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E8AADE-587E-4574-B21B-7ABDE5A2364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E2F9DA5-4DFB-4211-A58A-FFD842C27A65}"/>
              </a:ext>
            </a:extLst>
          </p:cNvPr>
          <p:cNvSpPr>
            <a:spLocks noGrp="1"/>
          </p:cNvSpPr>
          <p:nvPr>
            <p:ph sz="half" idx="1"/>
          </p:nvPr>
        </p:nvSpPr>
        <p:spPr>
          <a:xfrm>
            <a:off x="1143000" y="2339501"/>
            <a:ext cx="4798979" cy="355059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AA99F26-66AF-4614-91CE-C93A24BAC23A}"/>
              </a:ext>
            </a:extLst>
          </p:cNvPr>
          <p:cNvSpPr>
            <a:spLocks noGrp="1"/>
          </p:cNvSpPr>
          <p:nvPr>
            <p:ph sz="half" idx="2"/>
          </p:nvPr>
        </p:nvSpPr>
        <p:spPr>
          <a:xfrm>
            <a:off x="6250020" y="2339501"/>
            <a:ext cx="4798980" cy="355059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F8F678E-59B5-4DF9-ABCB-506B9CB701CC}"/>
              </a:ext>
            </a:extLst>
          </p:cNvPr>
          <p:cNvSpPr>
            <a:spLocks noGrp="1"/>
          </p:cNvSpPr>
          <p:nvPr>
            <p:ph type="dt" sz="half" idx="10"/>
          </p:nvPr>
        </p:nvSpPr>
        <p:spPr/>
        <p:txBody>
          <a:bodyPr/>
          <a:lstStyle/>
          <a:p>
            <a:fld id="{3CADBD16-5BFB-4D9F-9646-C75D1B53BBB6}" type="datetimeFigureOut">
              <a:rPr lang="en-US" smtClean="0"/>
              <a:t>5/25/2023</a:t>
            </a:fld>
            <a:endParaRPr lang="en-US"/>
          </a:p>
        </p:txBody>
      </p:sp>
      <p:sp>
        <p:nvSpPr>
          <p:cNvPr id="6" name="Footer Placeholder 5">
            <a:extLst>
              <a:ext uri="{FF2B5EF4-FFF2-40B4-BE49-F238E27FC236}">
                <a16:creationId xmlns:a16="http://schemas.microsoft.com/office/drawing/2014/main" id="{18B50A53-317B-444A-9BA2-F69CDBF5DA6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0B269A1-B0FB-4C8F-B6AA-0718C92D3D22}"/>
              </a:ext>
            </a:extLst>
          </p:cNvPr>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2484862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2BBBF-42B2-4A5D-B145-46983A530170}"/>
              </a:ext>
            </a:extLst>
          </p:cNvPr>
          <p:cNvSpPr>
            <a:spLocks noGrp="1"/>
          </p:cNvSpPr>
          <p:nvPr>
            <p:ph type="title"/>
          </p:nvPr>
        </p:nvSpPr>
        <p:spPr>
          <a:xfrm>
            <a:off x="1143000" y="1133272"/>
            <a:ext cx="9905999" cy="846307"/>
          </a:xfrm>
        </p:spPr>
        <p:txBody>
          <a:bodyPr/>
          <a:lstStyle/>
          <a:p>
            <a:r>
              <a:rPr lang="en-US"/>
              <a:t>Click to edit Master title style</a:t>
            </a:r>
          </a:p>
        </p:txBody>
      </p:sp>
      <p:sp>
        <p:nvSpPr>
          <p:cNvPr id="3" name="Text Placeholder 2">
            <a:extLst>
              <a:ext uri="{FF2B5EF4-FFF2-40B4-BE49-F238E27FC236}">
                <a16:creationId xmlns:a16="http://schemas.microsoft.com/office/drawing/2014/main" id="{E804BE44-5271-4B5D-B649-35E3AF20B48F}"/>
              </a:ext>
            </a:extLst>
          </p:cNvPr>
          <p:cNvSpPr>
            <a:spLocks noGrp="1"/>
          </p:cNvSpPr>
          <p:nvPr>
            <p:ph type="body" idx="1"/>
          </p:nvPr>
        </p:nvSpPr>
        <p:spPr>
          <a:xfrm>
            <a:off x="1142999" y="2067127"/>
            <a:ext cx="4798980" cy="710119"/>
          </a:xfrm>
        </p:spPr>
        <p:txBody>
          <a:bodyPr anchor="b">
            <a:normAutofit/>
          </a:bodyPr>
          <a:lstStyle>
            <a:lvl1pPr marL="0" indent="0">
              <a:buNone/>
              <a:defRPr sz="2000" b="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4D7891E-0C0A-4688-97DD-C0715E322194}"/>
              </a:ext>
            </a:extLst>
          </p:cNvPr>
          <p:cNvSpPr>
            <a:spLocks noGrp="1"/>
          </p:cNvSpPr>
          <p:nvPr>
            <p:ph sz="half" idx="2"/>
          </p:nvPr>
        </p:nvSpPr>
        <p:spPr>
          <a:xfrm>
            <a:off x="1143001" y="2864795"/>
            <a:ext cx="4798978" cy="30253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75EAF30-3412-49B0-93D1-596CC2695B26}"/>
              </a:ext>
            </a:extLst>
          </p:cNvPr>
          <p:cNvSpPr>
            <a:spLocks noGrp="1"/>
          </p:cNvSpPr>
          <p:nvPr>
            <p:ph type="body" sz="quarter" idx="3"/>
          </p:nvPr>
        </p:nvSpPr>
        <p:spPr>
          <a:xfrm>
            <a:off x="6250018" y="2067127"/>
            <a:ext cx="4798981" cy="710119"/>
          </a:xfrm>
        </p:spPr>
        <p:txBody>
          <a:bodyPr anchor="b">
            <a:normAutofit/>
          </a:bodyPr>
          <a:lstStyle>
            <a:lvl1pPr marL="0" indent="0">
              <a:buNone/>
              <a:defRPr sz="2000" b="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707B9B7-F41C-4314-9F0C-BB84547FB8CA}"/>
              </a:ext>
            </a:extLst>
          </p:cNvPr>
          <p:cNvSpPr>
            <a:spLocks noGrp="1"/>
          </p:cNvSpPr>
          <p:nvPr>
            <p:ph sz="quarter" idx="4"/>
          </p:nvPr>
        </p:nvSpPr>
        <p:spPr>
          <a:xfrm>
            <a:off x="6250019" y="2864795"/>
            <a:ext cx="4798982" cy="30253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421587F-6AFC-4906-86EB-6B0A86EEF300}"/>
              </a:ext>
            </a:extLst>
          </p:cNvPr>
          <p:cNvSpPr>
            <a:spLocks noGrp="1"/>
          </p:cNvSpPr>
          <p:nvPr>
            <p:ph type="dt" sz="half" idx="10"/>
          </p:nvPr>
        </p:nvSpPr>
        <p:spPr/>
        <p:txBody>
          <a:bodyPr/>
          <a:lstStyle/>
          <a:p>
            <a:fld id="{3CADBD16-5BFB-4D9F-9646-C75D1B53BBB6}" type="datetimeFigureOut">
              <a:rPr lang="en-US" smtClean="0"/>
              <a:t>5/25/2023</a:t>
            </a:fld>
            <a:endParaRPr lang="en-US"/>
          </a:p>
        </p:txBody>
      </p:sp>
      <p:sp>
        <p:nvSpPr>
          <p:cNvPr id="8" name="Footer Placeholder 7">
            <a:extLst>
              <a:ext uri="{FF2B5EF4-FFF2-40B4-BE49-F238E27FC236}">
                <a16:creationId xmlns:a16="http://schemas.microsoft.com/office/drawing/2014/main" id="{354BE2C5-583B-49BC-9864-B01EEF79874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B39B236-45F5-4CC6-8D53-A6903A1CC8B3}"/>
              </a:ext>
            </a:extLst>
          </p:cNvPr>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710129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36B206-0678-4577-B79F-760526A5FD76}"/>
              </a:ext>
            </a:extLst>
          </p:cNvPr>
          <p:cNvSpPr>
            <a:spLocks noGrp="1"/>
          </p:cNvSpPr>
          <p:nvPr>
            <p:ph type="title"/>
          </p:nvPr>
        </p:nvSpPr>
        <p:spPr>
          <a:xfrm>
            <a:off x="2019300" y="1322615"/>
            <a:ext cx="8175171" cy="4212771"/>
          </a:xfrm>
        </p:spPr>
        <p:txBody>
          <a:bodyPr/>
          <a:lstStyle>
            <a:lvl1pPr algn="ctr">
              <a:defRPr/>
            </a:lvl1pPr>
          </a:lstStyle>
          <a:p>
            <a:r>
              <a:rPr lang="en-US"/>
              <a:t>Click to edit Master title style</a:t>
            </a:r>
          </a:p>
        </p:txBody>
      </p:sp>
      <p:sp>
        <p:nvSpPr>
          <p:cNvPr id="3" name="Date Placeholder 2">
            <a:extLst>
              <a:ext uri="{FF2B5EF4-FFF2-40B4-BE49-F238E27FC236}">
                <a16:creationId xmlns:a16="http://schemas.microsoft.com/office/drawing/2014/main" id="{E6D5FCB8-AFD3-4801-BBD6-9548F4CF7C86}"/>
              </a:ext>
            </a:extLst>
          </p:cNvPr>
          <p:cNvSpPr>
            <a:spLocks noGrp="1"/>
          </p:cNvSpPr>
          <p:nvPr>
            <p:ph type="dt" sz="half" idx="10"/>
          </p:nvPr>
        </p:nvSpPr>
        <p:spPr/>
        <p:txBody>
          <a:bodyPr/>
          <a:lstStyle/>
          <a:p>
            <a:fld id="{3CADBD16-5BFB-4D9F-9646-C75D1B53BBB6}" type="datetimeFigureOut">
              <a:rPr lang="en-US" smtClean="0"/>
              <a:t>5/25/2023</a:t>
            </a:fld>
            <a:endParaRPr lang="en-US"/>
          </a:p>
        </p:txBody>
      </p:sp>
      <p:sp>
        <p:nvSpPr>
          <p:cNvPr id="4" name="Footer Placeholder 3">
            <a:extLst>
              <a:ext uri="{FF2B5EF4-FFF2-40B4-BE49-F238E27FC236}">
                <a16:creationId xmlns:a16="http://schemas.microsoft.com/office/drawing/2014/main" id="{0F6DACF8-CBC0-416B-B28E-EE18C42383B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70C7421-FF49-4CE9-87D0-2B4FFE0E3DC4}"/>
              </a:ext>
            </a:extLst>
          </p:cNvPr>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10675876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D19CBFE-15AA-4447-9F9C-D8B0BEB242DA}"/>
              </a:ext>
            </a:extLst>
          </p:cNvPr>
          <p:cNvSpPr>
            <a:spLocks noGrp="1"/>
          </p:cNvSpPr>
          <p:nvPr>
            <p:ph type="dt" sz="half" idx="10"/>
          </p:nvPr>
        </p:nvSpPr>
        <p:spPr/>
        <p:txBody>
          <a:bodyPr/>
          <a:lstStyle/>
          <a:p>
            <a:fld id="{3CADBD16-5BFB-4D9F-9646-C75D1B53BBB6}" type="datetimeFigureOut">
              <a:rPr lang="en-US" smtClean="0"/>
              <a:t>5/25/2023</a:t>
            </a:fld>
            <a:endParaRPr lang="en-US"/>
          </a:p>
        </p:txBody>
      </p:sp>
      <p:sp>
        <p:nvSpPr>
          <p:cNvPr id="3" name="Footer Placeholder 2">
            <a:extLst>
              <a:ext uri="{FF2B5EF4-FFF2-40B4-BE49-F238E27FC236}">
                <a16:creationId xmlns:a16="http://schemas.microsoft.com/office/drawing/2014/main" id="{C6B48227-EC1E-4063-9682-891A2DB1A84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22C6A63-C3F4-4563-A542-9A41AC946C32}"/>
              </a:ext>
            </a:extLst>
          </p:cNvPr>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36398005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6900C1-FE18-461C-801C-8626C7759861}"/>
              </a:ext>
            </a:extLst>
          </p:cNvPr>
          <p:cNvSpPr>
            <a:spLocks noGrp="1"/>
          </p:cNvSpPr>
          <p:nvPr>
            <p:ph type="title"/>
          </p:nvPr>
        </p:nvSpPr>
        <p:spPr>
          <a:xfrm>
            <a:off x="1143000" y="1600200"/>
            <a:ext cx="3932237" cy="1964986"/>
          </a:xfrm>
        </p:spPr>
        <p:txBody>
          <a:bodyPr anchor="b">
            <a:normAutofit/>
          </a:bodyPr>
          <a:lstStyle>
            <a:lvl1pPr>
              <a:lnSpc>
                <a:spcPct val="110000"/>
              </a:lnSpc>
              <a:defRPr sz="2400" cap="all" spc="300" baseline="0"/>
            </a:lvl1pPr>
          </a:lstStyle>
          <a:p>
            <a:r>
              <a:rPr lang="en-US"/>
              <a:t>Click to edit Master title style</a:t>
            </a:r>
          </a:p>
        </p:txBody>
      </p:sp>
      <p:sp>
        <p:nvSpPr>
          <p:cNvPr id="3" name="Content Placeholder 2">
            <a:extLst>
              <a:ext uri="{FF2B5EF4-FFF2-40B4-BE49-F238E27FC236}">
                <a16:creationId xmlns:a16="http://schemas.microsoft.com/office/drawing/2014/main" id="{AB14CFF3-3406-49E3-9D5A-1BE90FFA508E}"/>
              </a:ext>
            </a:extLst>
          </p:cNvPr>
          <p:cNvSpPr>
            <a:spLocks noGrp="1"/>
          </p:cNvSpPr>
          <p:nvPr>
            <p:ph idx="1"/>
          </p:nvPr>
        </p:nvSpPr>
        <p:spPr>
          <a:xfrm>
            <a:off x="5627451" y="987425"/>
            <a:ext cx="5421548"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33D14FF-9082-4BBA-BC7A-F4C5B78599C5}"/>
              </a:ext>
            </a:extLst>
          </p:cNvPr>
          <p:cNvSpPr>
            <a:spLocks noGrp="1"/>
          </p:cNvSpPr>
          <p:nvPr>
            <p:ph type="body" sz="half" idx="2"/>
          </p:nvPr>
        </p:nvSpPr>
        <p:spPr>
          <a:xfrm>
            <a:off x="1143000" y="3662464"/>
            <a:ext cx="3932237" cy="2206523"/>
          </a:xfrm>
        </p:spPr>
        <p:txBody>
          <a:bodyPr/>
          <a:lstStyle>
            <a:lvl1pPr marL="0" indent="0">
              <a:buNone/>
              <a:defRPr sz="1600" i="1"/>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D5A2726-EB8E-4DF7-9A1B-F03BD8C7179E}"/>
              </a:ext>
            </a:extLst>
          </p:cNvPr>
          <p:cNvSpPr>
            <a:spLocks noGrp="1"/>
          </p:cNvSpPr>
          <p:nvPr>
            <p:ph type="dt" sz="half" idx="10"/>
          </p:nvPr>
        </p:nvSpPr>
        <p:spPr/>
        <p:txBody>
          <a:bodyPr/>
          <a:lstStyle/>
          <a:p>
            <a:fld id="{3CADBD16-5BFB-4D9F-9646-C75D1B53BBB6}" type="datetimeFigureOut">
              <a:rPr lang="en-US" smtClean="0"/>
              <a:t>5/25/2023</a:t>
            </a:fld>
            <a:endParaRPr lang="en-US"/>
          </a:p>
        </p:txBody>
      </p:sp>
      <p:sp>
        <p:nvSpPr>
          <p:cNvPr id="6" name="Footer Placeholder 5">
            <a:extLst>
              <a:ext uri="{FF2B5EF4-FFF2-40B4-BE49-F238E27FC236}">
                <a16:creationId xmlns:a16="http://schemas.microsoft.com/office/drawing/2014/main" id="{8D9929BE-611C-4FE6-B0A5-E0FF9DF969E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B90B32-1D0E-4BCD-8850-59EA235F7EB4}"/>
              </a:ext>
            </a:extLst>
          </p:cNvPr>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21442901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1CA1460E-1069-4FCA-B04E-28F77C861046}"/>
              </a:ext>
            </a:extLst>
          </p:cNvPr>
          <p:cNvSpPr>
            <a:spLocks noGrp="1"/>
          </p:cNvSpPr>
          <p:nvPr>
            <p:ph type="pic" idx="1"/>
          </p:nvPr>
        </p:nvSpPr>
        <p:spPr>
          <a:xfrm>
            <a:off x="5513614" y="987425"/>
            <a:ext cx="5535386"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6138C1E-867B-4FE9-8783-9B1246AEB797}"/>
              </a:ext>
            </a:extLst>
          </p:cNvPr>
          <p:cNvSpPr>
            <a:spLocks noGrp="1"/>
          </p:cNvSpPr>
          <p:nvPr>
            <p:ph type="body" sz="half" idx="2"/>
          </p:nvPr>
        </p:nvSpPr>
        <p:spPr>
          <a:xfrm>
            <a:off x="1143000" y="3657601"/>
            <a:ext cx="3932236" cy="2211388"/>
          </a:xfrm>
        </p:spPr>
        <p:txBody>
          <a:bodyPr/>
          <a:lstStyle>
            <a:lvl1pPr marL="0" indent="0">
              <a:buNone/>
              <a:defRPr sz="1600" i="1"/>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0721568-4870-46F2-9F7E-F410702012D9}"/>
              </a:ext>
            </a:extLst>
          </p:cNvPr>
          <p:cNvSpPr>
            <a:spLocks noGrp="1"/>
          </p:cNvSpPr>
          <p:nvPr>
            <p:ph type="dt" sz="half" idx="10"/>
          </p:nvPr>
        </p:nvSpPr>
        <p:spPr/>
        <p:txBody>
          <a:bodyPr/>
          <a:lstStyle/>
          <a:p>
            <a:fld id="{3CADBD16-5BFB-4D9F-9646-C75D1B53BBB6}" type="datetimeFigureOut">
              <a:rPr lang="en-US" smtClean="0"/>
              <a:t>5/25/2023</a:t>
            </a:fld>
            <a:endParaRPr lang="en-US"/>
          </a:p>
        </p:txBody>
      </p:sp>
      <p:sp>
        <p:nvSpPr>
          <p:cNvPr id="6" name="Footer Placeholder 5">
            <a:extLst>
              <a:ext uri="{FF2B5EF4-FFF2-40B4-BE49-F238E27FC236}">
                <a16:creationId xmlns:a16="http://schemas.microsoft.com/office/drawing/2014/main" id="{0BB3CC65-0E73-45A1-9D4F-3F4559B3B65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58C58CD-9BC3-431E-A7B4-D596A7F06C5E}"/>
              </a:ext>
            </a:extLst>
          </p:cNvPr>
          <p:cNvSpPr>
            <a:spLocks noGrp="1"/>
          </p:cNvSpPr>
          <p:nvPr>
            <p:ph type="sldNum" sz="quarter" idx="12"/>
          </p:nvPr>
        </p:nvSpPr>
        <p:spPr/>
        <p:txBody>
          <a:bodyPr/>
          <a:lstStyle/>
          <a:p>
            <a:fld id="{C0722274-0FAA-4649-AA4E-4210F4F32167}" type="slidenum">
              <a:rPr lang="en-US" smtClean="0"/>
              <a:t>‹#›</a:t>
            </a:fld>
            <a:endParaRPr lang="en-US"/>
          </a:p>
        </p:txBody>
      </p:sp>
      <p:sp>
        <p:nvSpPr>
          <p:cNvPr id="2" name="Title 1">
            <a:extLst>
              <a:ext uri="{FF2B5EF4-FFF2-40B4-BE49-F238E27FC236}">
                <a16:creationId xmlns:a16="http://schemas.microsoft.com/office/drawing/2014/main" id="{2368F756-D171-474C-8B1A-C818032F6F78}"/>
              </a:ext>
            </a:extLst>
          </p:cNvPr>
          <p:cNvSpPr>
            <a:spLocks noGrp="1"/>
          </p:cNvSpPr>
          <p:nvPr>
            <p:ph type="title"/>
          </p:nvPr>
        </p:nvSpPr>
        <p:spPr>
          <a:xfrm>
            <a:off x="1143000" y="1600201"/>
            <a:ext cx="3932236" cy="1959428"/>
          </a:xfrm>
        </p:spPr>
        <p:txBody>
          <a:bodyPr anchor="b">
            <a:normAutofit/>
          </a:bodyPr>
          <a:lstStyle>
            <a:lvl1pPr>
              <a:lnSpc>
                <a:spcPct val="110000"/>
              </a:lnSpc>
              <a:defRPr sz="2400" cap="all" spc="300" baseline="0"/>
            </a:lvl1pPr>
          </a:lstStyle>
          <a:p>
            <a:r>
              <a:rPr lang="en-US"/>
              <a:t>Click to edit Master title style</a:t>
            </a:r>
          </a:p>
        </p:txBody>
      </p:sp>
    </p:spTree>
    <p:extLst>
      <p:ext uri="{BB962C8B-B14F-4D97-AF65-F5344CB8AC3E}">
        <p14:creationId xmlns:p14="http://schemas.microsoft.com/office/powerpoint/2010/main" val="33353088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91C2F78B-DEE8-4195-A196-DFC51BDADFF9}"/>
              </a:ext>
            </a:extLst>
          </p:cNvPr>
          <p:cNvSpPr/>
          <p:nvPr/>
        </p:nvSpPr>
        <p:spPr>
          <a:xfrm>
            <a:off x="9749268" y="4070878"/>
            <a:ext cx="2442733" cy="2787123"/>
          </a:xfrm>
          <a:custGeom>
            <a:avLst/>
            <a:gdLst>
              <a:gd name="connsiteX0" fmla="*/ 2442733 w 2442733"/>
              <a:gd name="connsiteY0" fmla="*/ 0 h 2787123"/>
              <a:gd name="connsiteX1" fmla="*/ 2442733 w 2442733"/>
              <a:gd name="connsiteY1" fmla="*/ 2787123 h 2787123"/>
              <a:gd name="connsiteX2" fmla="*/ 0 w 2442733"/>
              <a:gd name="connsiteY2" fmla="*/ 2787123 h 2787123"/>
            </a:gdLst>
            <a:ahLst/>
            <a:cxnLst>
              <a:cxn ang="0">
                <a:pos x="connsiteX0" y="connsiteY0"/>
              </a:cxn>
              <a:cxn ang="0">
                <a:pos x="connsiteX1" y="connsiteY1"/>
              </a:cxn>
              <a:cxn ang="0">
                <a:pos x="connsiteX2" y="connsiteY2"/>
              </a:cxn>
            </a:cxnLst>
            <a:rect l="l" t="t" r="r" b="b"/>
            <a:pathLst>
              <a:path w="2442733" h="2787123">
                <a:moveTo>
                  <a:pt x="2442733" y="0"/>
                </a:moveTo>
                <a:lnTo>
                  <a:pt x="2442733" y="2787123"/>
                </a:lnTo>
                <a:lnTo>
                  <a:pt x="0" y="2787123"/>
                </a:lnTo>
                <a:close/>
              </a:path>
            </a:pathLst>
          </a:cu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Freeform: Shape 9">
            <a:extLst>
              <a:ext uri="{FF2B5EF4-FFF2-40B4-BE49-F238E27FC236}">
                <a16:creationId xmlns:a16="http://schemas.microsoft.com/office/drawing/2014/main" id="{A1D79D08-4BE8-4799-BE09-5078DFEE2256}"/>
              </a:ext>
            </a:extLst>
          </p:cNvPr>
          <p:cNvSpPr/>
          <p:nvPr/>
        </p:nvSpPr>
        <p:spPr>
          <a:xfrm rot="10800000">
            <a:off x="0" y="0"/>
            <a:ext cx="2442733" cy="2787123"/>
          </a:xfrm>
          <a:custGeom>
            <a:avLst/>
            <a:gdLst>
              <a:gd name="connsiteX0" fmla="*/ 2442733 w 2442733"/>
              <a:gd name="connsiteY0" fmla="*/ 0 h 2787123"/>
              <a:gd name="connsiteX1" fmla="*/ 2442733 w 2442733"/>
              <a:gd name="connsiteY1" fmla="*/ 2787123 h 2787123"/>
              <a:gd name="connsiteX2" fmla="*/ 0 w 2442733"/>
              <a:gd name="connsiteY2" fmla="*/ 2787123 h 2787123"/>
            </a:gdLst>
            <a:ahLst/>
            <a:cxnLst>
              <a:cxn ang="0">
                <a:pos x="connsiteX0" y="connsiteY0"/>
              </a:cxn>
              <a:cxn ang="0">
                <a:pos x="connsiteX1" y="connsiteY1"/>
              </a:cxn>
              <a:cxn ang="0">
                <a:pos x="connsiteX2" y="connsiteY2"/>
              </a:cxn>
            </a:cxnLst>
            <a:rect l="l" t="t" r="r" b="b"/>
            <a:pathLst>
              <a:path w="2442733" h="2787123">
                <a:moveTo>
                  <a:pt x="2442733" y="0"/>
                </a:moveTo>
                <a:lnTo>
                  <a:pt x="2442733" y="2787123"/>
                </a:lnTo>
                <a:lnTo>
                  <a:pt x="0" y="2787123"/>
                </a:lnTo>
                <a:close/>
              </a:path>
            </a:pathLst>
          </a:cu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cxnSp>
        <p:nvCxnSpPr>
          <p:cNvPr id="12" name="Straight Connector 11">
            <a:extLst>
              <a:ext uri="{FF2B5EF4-FFF2-40B4-BE49-F238E27FC236}">
                <a16:creationId xmlns:a16="http://schemas.microsoft.com/office/drawing/2014/main" id="{C95D65A1-16CB-407F-993F-2A6D59BCC0C8}"/>
              </a:ext>
            </a:extLst>
          </p:cNvPr>
          <p:cNvCxnSpPr>
            <a:cxnSpLocks/>
          </p:cNvCxnSpPr>
          <p:nvPr/>
        </p:nvCxnSpPr>
        <p:spPr>
          <a:xfrm>
            <a:off x="1233837" y="6172200"/>
            <a:ext cx="976063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Placeholder 1">
            <a:extLst>
              <a:ext uri="{FF2B5EF4-FFF2-40B4-BE49-F238E27FC236}">
                <a16:creationId xmlns:a16="http://schemas.microsoft.com/office/drawing/2014/main" id="{0BA018A2-815D-41B0-A189-FDF7A5E88891}"/>
              </a:ext>
            </a:extLst>
          </p:cNvPr>
          <p:cNvSpPr>
            <a:spLocks noGrp="1"/>
          </p:cNvSpPr>
          <p:nvPr>
            <p:ph type="title"/>
          </p:nvPr>
        </p:nvSpPr>
        <p:spPr>
          <a:xfrm>
            <a:off x="1143000" y="872935"/>
            <a:ext cx="9905999" cy="1360898"/>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6DFAE63-1276-4C7C-BFF5-F5DF1CDB23E5}"/>
              </a:ext>
            </a:extLst>
          </p:cNvPr>
          <p:cNvSpPr>
            <a:spLocks noGrp="1"/>
          </p:cNvSpPr>
          <p:nvPr>
            <p:ph type="body" idx="1"/>
          </p:nvPr>
        </p:nvSpPr>
        <p:spPr>
          <a:xfrm>
            <a:off x="1143000" y="2332026"/>
            <a:ext cx="9905999" cy="356711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5380268-2D73-487C-843B-51648AE18194}"/>
              </a:ext>
            </a:extLst>
          </p:cNvPr>
          <p:cNvSpPr>
            <a:spLocks noGrp="1"/>
          </p:cNvSpPr>
          <p:nvPr>
            <p:ph type="dt" sz="half" idx="2"/>
          </p:nvPr>
        </p:nvSpPr>
        <p:spPr>
          <a:xfrm>
            <a:off x="7388157" y="6356350"/>
            <a:ext cx="3093395" cy="365125"/>
          </a:xfrm>
          <a:prstGeom prst="rect">
            <a:avLst/>
          </a:prstGeom>
        </p:spPr>
        <p:txBody>
          <a:bodyPr vert="horz" lIns="91440" tIns="45720" rIns="91440" bIns="45720" rtlCol="0" anchor="ctr"/>
          <a:lstStyle>
            <a:lvl1pPr algn="r">
              <a:defRPr sz="1050">
                <a:solidFill>
                  <a:schemeClr val="tx1"/>
                </a:solidFill>
              </a:defRPr>
            </a:lvl1pPr>
          </a:lstStyle>
          <a:p>
            <a:fld id="{3CADBD16-5BFB-4D9F-9646-C75D1B53BBB6}" type="datetimeFigureOut">
              <a:rPr lang="en-US" smtClean="0"/>
              <a:pPr/>
              <a:t>5/25/2023</a:t>
            </a:fld>
            <a:endParaRPr lang="en-US"/>
          </a:p>
        </p:txBody>
      </p:sp>
      <p:sp>
        <p:nvSpPr>
          <p:cNvPr id="5" name="Footer Placeholder 4">
            <a:extLst>
              <a:ext uri="{FF2B5EF4-FFF2-40B4-BE49-F238E27FC236}">
                <a16:creationId xmlns:a16="http://schemas.microsoft.com/office/drawing/2014/main" id="{99F61E6D-D51F-4BD7-B59D-19AF179177B8}"/>
              </a:ext>
            </a:extLst>
          </p:cNvPr>
          <p:cNvSpPr>
            <a:spLocks noGrp="1"/>
          </p:cNvSpPr>
          <p:nvPr>
            <p:ph type="ftr" sz="quarter" idx="3"/>
          </p:nvPr>
        </p:nvSpPr>
        <p:spPr>
          <a:xfrm>
            <a:off x="1143000" y="6356350"/>
            <a:ext cx="3959157" cy="365125"/>
          </a:xfrm>
          <a:prstGeom prst="rect">
            <a:avLst/>
          </a:prstGeom>
        </p:spPr>
        <p:txBody>
          <a:bodyPr vert="horz" lIns="91440" tIns="45720" rIns="91440" bIns="45720" rtlCol="0" anchor="ctr"/>
          <a:lstStyle>
            <a:lvl1pPr algn="l">
              <a:defRPr sz="1050">
                <a:solidFill>
                  <a:schemeClr val="tx1"/>
                </a:solidFill>
              </a:defRPr>
            </a:lvl1pPr>
          </a:lstStyle>
          <a:p>
            <a:endParaRPr lang="en-US"/>
          </a:p>
        </p:txBody>
      </p:sp>
      <p:sp>
        <p:nvSpPr>
          <p:cNvPr id="6" name="Slide Number Placeholder 5">
            <a:extLst>
              <a:ext uri="{FF2B5EF4-FFF2-40B4-BE49-F238E27FC236}">
                <a16:creationId xmlns:a16="http://schemas.microsoft.com/office/drawing/2014/main" id="{127701B1-1C93-41C2-AEE1-815DEA51B962}"/>
              </a:ext>
            </a:extLst>
          </p:cNvPr>
          <p:cNvSpPr>
            <a:spLocks noGrp="1"/>
          </p:cNvSpPr>
          <p:nvPr>
            <p:ph type="sldNum" sz="quarter" idx="4"/>
          </p:nvPr>
        </p:nvSpPr>
        <p:spPr>
          <a:xfrm>
            <a:off x="10423186" y="6356350"/>
            <a:ext cx="625813" cy="365125"/>
          </a:xfrm>
          <a:prstGeom prst="rect">
            <a:avLst/>
          </a:prstGeom>
        </p:spPr>
        <p:txBody>
          <a:bodyPr vert="horz" lIns="91440" tIns="45720" rIns="91440" bIns="45720" rtlCol="0" anchor="ctr"/>
          <a:lstStyle>
            <a:lvl1pPr algn="r">
              <a:defRPr sz="1050">
                <a:solidFill>
                  <a:schemeClr val="tx1"/>
                </a:solidFill>
              </a:defRPr>
            </a:lvl1pPr>
          </a:lstStyle>
          <a:p>
            <a:fld id="{C0722274-0FAA-4649-AA4E-4210F4F32167}" type="slidenum">
              <a:rPr lang="en-US" smtClean="0"/>
              <a:pPr/>
              <a:t>‹#›</a:t>
            </a:fld>
            <a:endParaRPr lang="en-US"/>
          </a:p>
        </p:txBody>
      </p:sp>
    </p:spTree>
    <p:extLst>
      <p:ext uri="{BB962C8B-B14F-4D97-AF65-F5344CB8AC3E}">
        <p14:creationId xmlns:p14="http://schemas.microsoft.com/office/powerpoint/2010/main" val="886108672"/>
      </p:ext>
    </p:extLst>
  </p:cSld>
  <p:clrMap bg1="dk1" tx1="lt1" bg2="dk2" tx2="lt2" accent1="accent1" accent2="accent2" accent3="accent3" accent4="accent4" accent5="accent5" accent6="accent6" hlink="hlink" folHlink="folHlink"/>
  <p:sldLayoutIdLst>
    <p:sldLayoutId id="2147483719" r:id="rId1"/>
    <p:sldLayoutId id="2147483720" r:id="rId2"/>
    <p:sldLayoutId id="2147483721" r:id="rId3"/>
    <p:sldLayoutId id="2147483722" r:id="rId4"/>
    <p:sldLayoutId id="2147483723" r:id="rId5"/>
    <p:sldLayoutId id="2147483717" r:id="rId6"/>
    <p:sldLayoutId id="2147483713" r:id="rId7"/>
    <p:sldLayoutId id="2147483714" r:id="rId8"/>
    <p:sldLayoutId id="2147483715" r:id="rId9"/>
    <p:sldLayoutId id="2147483716" r:id="rId10"/>
    <p:sldLayoutId id="2147483718" r:id="rId11"/>
  </p:sldLayoutIdLst>
  <p:txStyles>
    <p:titleStyle>
      <a:lvl1pPr algn="l" defTabSz="914400" rtl="0" eaLnBrk="1" latinLnBrk="0" hangingPunct="1">
        <a:lnSpc>
          <a:spcPct val="100000"/>
        </a:lnSpc>
        <a:spcBef>
          <a:spcPct val="0"/>
        </a:spcBef>
        <a:buNone/>
        <a:defRPr sz="4000"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228600" indent="0" algn="l" defTabSz="914400" rtl="0" eaLnBrk="1" latinLnBrk="0" hangingPunct="1">
        <a:lnSpc>
          <a:spcPct val="120000"/>
        </a:lnSpc>
        <a:spcBef>
          <a:spcPts val="500"/>
        </a:spcBef>
        <a:buFontTx/>
        <a:buNone/>
        <a:defRPr sz="1800" i="1" kern="1200">
          <a:solidFill>
            <a:schemeClr val="tx1"/>
          </a:solidFill>
          <a:latin typeface="+mn-lt"/>
          <a:ea typeface="+mn-ea"/>
          <a:cs typeface="+mn-cs"/>
        </a:defRPr>
      </a:lvl2pPr>
      <a:lvl3pPr marL="4572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502920" indent="0" algn="l" defTabSz="914400" rtl="0" eaLnBrk="1" latinLnBrk="0" hangingPunct="1">
        <a:lnSpc>
          <a:spcPct val="120000"/>
        </a:lnSpc>
        <a:spcBef>
          <a:spcPts val="500"/>
        </a:spcBef>
        <a:buFontTx/>
        <a:buNone/>
        <a:defRPr sz="1400" i="1" kern="1200">
          <a:solidFill>
            <a:schemeClr val="tx1"/>
          </a:solidFill>
          <a:latin typeface="+mn-lt"/>
          <a:ea typeface="+mn-ea"/>
          <a:cs typeface="+mn-cs"/>
        </a:defRPr>
      </a:lvl4pPr>
      <a:lvl5pPr marL="73152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3.em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s://media.licdn.com/dms/image/D4D22AQHPB41QZ3b0xA/feedshare-shrink_800/0/1684300278082?e=2147483647&amp;v=beta&amp;t=nTMhz3hRYp0bUTt7fKxyJtQtnmNjl-bQxSsBhA58TDU" TargetMode="External"/><Relationship Id="rId2" Type="http://schemas.openxmlformats.org/officeDocument/2006/relationships/hyperlink" Target="https://www.undp.org/sites/g/files/zskgke326/files/migration/mk/transformation.png" TargetMode="External"/><Relationship Id="rId1" Type="http://schemas.openxmlformats.org/officeDocument/2006/relationships/slideLayout" Target="../slideLayouts/slideLayout2.xml"/><Relationship Id="rId4" Type="http://schemas.openxmlformats.org/officeDocument/2006/relationships/hyperlink" Target="https://www.sciencedirect.com/science/article/pii/S0096300309001362?via%3Dihub#fig1"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microsoft.com/office/2018/10/relationships/comments" Target="../comments/modernComment_120_BC00BB9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9" name="Rectangle 37">
            <a:extLst>
              <a:ext uri="{FF2B5EF4-FFF2-40B4-BE49-F238E27FC236}">
                <a16:creationId xmlns:a16="http://schemas.microsoft.com/office/drawing/2014/main" id="{70105F5E-5B61-4F51-927C-5B28DB7DD9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
            <a:extLst>
              <a:ext uri="{FF2B5EF4-FFF2-40B4-BE49-F238E27FC236}">
                <a16:creationId xmlns:a16="http://schemas.microsoft.com/office/drawing/2014/main" id="{8DAA272B-72B5-CDC5-18DC-064A768753DD}"/>
              </a:ext>
            </a:extLst>
          </p:cNvPr>
          <p:cNvPicPr>
            <a:picLocks noChangeAspect="1"/>
          </p:cNvPicPr>
          <p:nvPr/>
        </p:nvPicPr>
        <p:blipFill rotWithShape="1">
          <a:blip r:embed="rId2"/>
          <a:srcRect l="24887" r="24998"/>
          <a:stretch/>
        </p:blipFill>
        <p:spPr>
          <a:xfrm>
            <a:off x="5318308" y="10"/>
            <a:ext cx="6873692" cy="6857990"/>
          </a:xfrm>
          <a:custGeom>
            <a:avLst/>
            <a:gdLst/>
            <a:ahLst/>
            <a:cxnLst/>
            <a:rect l="l" t="t" r="r" b="b"/>
            <a:pathLst>
              <a:path w="6873692" h="6858000">
                <a:moveTo>
                  <a:pt x="6010592" y="0"/>
                </a:moveTo>
                <a:lnTo>
                  <a:pt x="6873692" y="0"/>
                </a:lnTo>
                <a:lnTo>
                  <a:pt x="6873692" y="6858000"/>
                </a:lnTo>
                <a:lnTo>
                  <a:pt x="0" y="6858000"/>
                </a:lnTo>
                <a:lnTo>
                  <a:pt x="6010589" y="4"/>
                </a:lnTo>
                <a:cubicBezTo>
                  <a:pt x="6010589" y="3"/>
                  <a:pt x="6010590" y="3"/>
                  <a:pt x="6010590" y="2"/>
                </a:cubicBezTo>
                <a:close/>
              </a:path>
            </a:pathLst>
          </a:custGeom>
        </p:spPr>
      </p:pic>
      <p:sp>
        <p:nvSpPr>
          <p:cNvPr id="2" name="Title 1"/>
          <p:cNvSpPr>
            <a:spLocks noGrp="1"/>
          </p:cNvSpPr>
          <p:nvPr>
            <p:ph type="ctrTitle"/>
          </p:nvPr>
        </p:nvSpPr>
        <p:spPr>
          <a:xfrm>
            <a:off x="1160891" y="1061686"/>
            <a:ext cx="7214624" cy="3101751"/>
          </a:xfrm>
        </p:spPr>
        <p:txBody>
          <a:bodyPr anchor="t">
            <a:normAutofit/>
          </a:bodyPr>
          <a:lstStyle/>
          <a:p>
            <a:pPr>
              <a:lnSpc>
                <a:spcPct val="90000"/>
              </a:lnSpc>
            </a:pPr>
            <a:r>
              <a:rPr lang="pl-PL" sz="3600"/>
              <a:t>Rozwiązanie problemu komiwojażera algorytmem łączącym symulowane wyżarzanie z </a:t>
            </a:r>
            <a:r>
              <a:rPr lang="pl-PL" sz="3600" err="1"/>
              <a:t>parallel</a:t>
            </a:r>
            <a:r>
              <a:rPr lang="pl-PL" sz="3600"/>
              <a:t> </a:t>
            </a:r>
            <a:r>
              <a:rPr lang="pl-PL" sz="3600" err="1"/>
              <a:t>tempering</a:t>
            </a:r>
            <a:endParaRPr lang="en-US" sz="3600">
              <a:cs typeface="Calibri Light"/>
            </a:endParaRPr>
          </a:p>
        </p:txBody>
      </p:sp>
      <p:sp>
        <p:nvSpPr>
          <p:cNvPr id="3" name="Subtitle 2"/>
          <p:cNvSpPr>
            <a:spLocks noGrp="1"/>
          </p:cNvSpPr>
          <p:nvPr>
            <p:ph type="subTitle" idx="1"/>
          </p:nvPr>
        </p:nvSpPr>
        <p:spPr>
          <a:xfrm>
            <a:off x="1143001" y="4883144"/>
            <a:ext cx="4175308" cy="941926"/>
          </a:xfrm>
        </p:spPr>
        <p:txBody>
          <a:bodyPr vert="horz" lIns="91440" tIns="45720" rIns="91440" bIns="45720" rtlCol="0" anchor="b">
            <a:normAutofit/>
          </a:bodyPr>
          <a:lstStyle/>
          <a:p>
            <a:r>
              <a:rPr lang="en-GB">
                <a:ea typeface="+mn-lt"/>
                <a:cs typeface="+mn-lt"/>
              </a:rPr>
              <a:t>Łukasz Grabarski, Magdalena Jeczeń, Karolina Mączka, Mateusz Nizwantowski, Marta Szuwarska</a:t>
            </a:r>
            <a:endParaRPr lang="en-US"/>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9D893-7198-F971-0A7E-C500D39558E1}"/>
              </a:ext>
            </a:extLst>
          </p:cNvPr>
          <p:cNvSpPr>
            <a:spLocks noGrp="1"/>
          </p:cNvSpPr>
          <p:nvPr>
            <p:ph type="title"/>
          </p:nvPr>
        </p:nvSpPr>
        <p:spPr/>
        <p:txBody>
          <a:bodyPr/>
          <a:lstStyle/>
          <a:p>
            <a:r>
              <a:rPr lang="pl-PL"/>
              <a:t>Implementacja dwóch typów </a:t>
            </a:r>
            <a:r>
              <a:rPr lang="pl-PL" err="1"/>
              <a:t>metropolis</a:t>
            </a:r>
            <a:r>
              <a:rPr lang="pl-PL"/>
              <a:t> </a:t>
            </a:r>
            <a:r>
              <a:rPr lang="pl-PL" err="1"/>
              <a:t>transition</a:t>
            </a:r>
            <a:endParaRPr lang="pl-PL"/>
          </a:p>
        </p:txBody>
      </p:sp>
      <p:pic>
        <p:nvPicPr>
          <p:cNvPr id="4" name="Picture 4" descr="A picture containing insect&#10;&#10;Description automatically generated">
            <a:extLst>
              <a:ext uri="{FF2B5EF4-FFF2-40B4-BE49-F238E27FC236}">
                <a16:creationId xmlns:a16="http://schemas.microsoft.com/office/drawing/2014/main" id="{7E1AFE0E-421F-BA39-D203-43AD53BE21F6}"/>
              </a:ext>
            </a:extLst>
          </p:cNvPr>
          <p:cNvPicPr>
            <a:picLocks noGrp="1" noChangeAspect="1"/>
          </p:cNvPicPr>
          <p:nvPr>
            <p:ph idx="1"/>
          </p:nvPr>
        </p:nvPicPr>
        <p:blipFill>
          <a:blip r:embed="rId3"/>
          <a:stretch>
            <a:fillRect/>
          </a:stretch>
        </p:blipFill>
        <p:spPr>
          <a:xfrm>
            <a:off x="1652653" y="2332026"/>
            <a:ext cx="8886692" cy="3567118"/>
          </a:xfrm>
        </p:spPr>
      </p:pic>
      <p:sp>
        <p:nvSpPr>
          <p:cNvPr id="5" name="TextBox 4">
            <a:extLst>
              <a:ext uri="{FF2B5EF4-FFF2-40B4-BE49-F238E27FC236}">
                <a16:creationId xmlns:a16="http://schemas.microsoft.com/office/drawing/2014/main" id="{C450F2E8-AD11-94AA-E9FF-EF7C0CDB366D}"/>
              </a:ext>
            </a:extLst>
          </p:cNvPr>
          <p:cNvSpPr txBox="1"/>
          <p:nvPr/>
        </p:nvSpPr>
        <p:spPr>
          <a:xfrm>
            <a:off x="5347606" y="6232071"/>
            <a:ext cx="151039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err="1"/>
              <a:t>Obrazek</a:t>
            </a:r>
            <a:r>
              <a:rPr lang="en-GB"/>
              <a:t> 1, [1]</a:t>
            </a:r>
          </a:p>
        </p:txBody>
      </p:sp>
    </p:spTree>
    <p:extLst>
      <p:ext uri="{BB962C8B-B14F-4D97-AF65-F5344CB8AC3E}">
        <p14:creationId xmlns:p14="http://schemas.microsoft.com/office/powerpoint/2010/main" val="19497982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B30584-79F4-F393-7795-BA2C692A851F}"/>
              </a:ext>
            </a:extLst>
          </p:cNvPr>
          <p:cNvSpPr>
            <a:spLocks noGrp="1"/>
          </p:cNvSpPr>
          <p:nvPr>
            <p:ph type="title"/>
          </p:nvPr>
        </p:nvSpPr>
        <p:spPr/>
        <p:txBody>
          <a:bodyPr/>
          <a:lstStyle/>
          <a:p>
            <a:r>
              <a:rPr lang="pl-PL" err="1"/>
              <a:t>Shuffle</a:t>
            </a:r>
            <a:r>
              <a:rPr lang="pl-PL"/>
              <a:t> </a:t>
            </a:r>
            <a:r>
              <a:rPr lang="pl-PL" err="1"/>
              <a:t>transition</a:t>
            </a:r>
            <a:endParaRPr lang="pl-PL"/>
          </a:p>
        </p:txBody>
      </p:sp>
      <p:pic>
        <p:nvPicPr>
          <p:cNvPr id="4" name="Picture 4" descr="Text&#10;&#10;Description automatically generated">
            <a:extLst>
              <a:ext uri="{FF2B5EF4-FFF2-40B4-BE49-F238E27FC236}">
                <a16:creationId xmlns:a16="http://schemas.microsoft.com/office/drawing/2014/main" id="{98242251-0F27-C344-47F9-D4F8A8360D65}"/>
              </a:ext>
            </a:extLst>
          </p:cNvPr>
          <p:cNvPicPr>
            <a:picLocks noGrp="1" noChangeAspect="1"/>
          </p:cNvPicPr>
          <p:nvPr>
            <p:ph idx="1"/>
          </p:nvPr>
        </p:nvPicPr>
        <p:blipFill>
          <a:blip r:embed="rId3"/>
          <a:stretch>
            <a:fillRect/>
          </a:stretch>
        </p:blipFill>
        <p:spPr>
          <a:xfrm>
            <a:off x="1149702" y="2032669"/>
            <a:ext cx="9892594" cy="4655689"/>
          </a:xfrm>
        </p:spPr>
      </p:pic>
    </p:spTree>
    <p:extLst>
      <p:ext uri="{BB962C8B-B14F-4D97-AF65-F5344CB8AC3E}">
        <p14:creationId xmlns:p14="http://schemas.microsoft.com/office/powerpoint/2010/main" val="14550394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B4CB14-FABD-FD27-2147-5D60934A9A6D}"/>
              </a:ext>
            </a:extLst>
          </p:cNvPr>
          <p:cNvSpPr>
            <a:spLocks noGrp="1"/>
          </p:cNvSpPr>
          <p:nvPr>
            <p:ph type="title"/>
          </p:nvPr>
        </p:nvSpPr>
        <p:spPr/>
        <p:txBody>
          <a:bodyPr/>
          <a:lstStyle/>
          <a:p>
            <a:r>
              <a:rPr lang="pl-PL" err="1"/>
              <a:t>Swap</a:t>
            </a:r>
            <a:r>
              <a:rPr lang="pl-PL"/>
              <a:t> </a:t>
            </a:r>
            <a:r>
              <a:rPr lang="pl-PL" err="1"/>
              <a:t>transition</a:t>
            </a:r>
            <a:endParaRPr lang="pl-PL"/>
          </a:p>
        </p:txBody>
      </p:sp>
      <p:pic>
        <p:nvPicPr>
          <p:cNvPr id="4" name="Picture 4" descr="Text&#10;&#10;Description automatically generated">
            <a:extLst>
              <a:ext uri="{FF2B5EF4-FFF2-40B4-BE49-F238E27FC236}">
                <a16:creationId xmlns:a16="http://schemas.microsoft.com/office/drawing/2014/main" id="{421C8A00-146D-49CF-E49A-E8E4D930903A}"/>
              </a:ext>
            </a:extLst>
          </p:cNvPr>
          <p:cNvPicPr>
            <a:picLocks noGrp="1" noChangeAspect="1"/>
          </p:cNvPicPr>
          <p:nvPr>
            <p:ph idx="1"/>
          </p:nvPr>
        </p:nvPicPr>
        <p:blipFill>
          <a:blip r:embed="rId3"/>
          <a:stretch>
            <a:fillRect/>
          </a:stretch>
        </p:blipFill>
        <p:spPr>
          <a:xfrm>
            <a:off x="2525327" y="1951026"/>
            <a:ext cx="7359058" cy="4560439"/>
          </a:xfrm>
        </p:spPr>
      </p:pic>
    </p:spTree>
    <p:extLst>
      <p:ext uri="{BB962C8B-B14F-4D97-AF65-F5344CB8AC3E}">
        <p14:creationId xmlns:p14="http://schemas.microsoft.com/office/powerpoint/2010/main" val="42156609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D500D-DF72-B699-D43E-D530E2D218A9}"/>
              </a:ext>
            </a:extLst>
          </p:cNvPr>
          <p:cNvSpPr>
            <a:spLocks noGrp="1"/>
          </p:cNvSpPr>
          <p:nvPr>
            <p:ph type="title"/>
          </p:nvPr>
        </p:nvSpPr>
        <p:spPr/>
        <p:txBody>
          <a:bodyPr/>
          <a:lstStyle/>
          <a:p>
            <a:r>
              <a:rPr lang="pl-PL" dirty="0"/>
              <a:t>Przyśpieszenie </a:t>
            </a:r>
            <a:r>
              <a:rPr lang="pl-PL" dirty="0" err="1"/>
              <a:t>metropolis</a:t>
            </a:r>
            <a:r>
              <a:rPr lang="pl-PL" dirty="0"/>
              <a:t> </a:t>
            </a:r>
            <a:r>
              <a:rPr lang="pl-PL" dirty="0" err="1"/>
              <a:t>transition</a:t>
            </a:r>
            <a:r>
              <a:rPr lang="pl-PL" dirty="0"/>
              <a:t> za pomocą wielowątkowości</a:t>
            </a:r>
          </a:p>
        </p:txBody>
      </p:sp>
      <p:pic>
        <p:nvPicPr>
          <p:cNvPr id="4" name="Picture 4" descr="Text&#10;&#10;Description automatically generated">
            <a:extLst>
              <a:ext uri="{FF2B5EF4-FFF2-40B4-BE49-F238E27FC236}">
                <a16:creationId xmlns:a16="http://schemas.microsoft.com/office/drawing/2014/main" id="{954B2AAA-9D1D-5941-2807-AC236F5CEE1F}"/>
              </a:ext>
            </a:extLst>
          </p:cNvPr>
          <p:cNvPicPr>
            <a:picLocks noGrp="1" noChangeAspect="1"/>
          </p:cNvPicPr>
          <p:nvPr>
            <p:ph idx="1"/>
          </p:nvPr>
        </p:nvPicPr>
        <p:blipFill>
          <a:blip r:embed="rId3"/>
          <a:stretch>
            <a:fillRect/>
          </a:stretch>
        </p:blipFill>
        <p:spPr>
          <a:xfrm>
            <a:off x="1251648" y="2304812"/>
            <a:ext cx="9797559" cy="4301903"/>
          </a:xfrm>
        </p:spPr>
      </p:pic>
    </p:spTree>
    <p:extLst>
      <p:ext uri="{BB962C8B-B14F-4D97-AF65-F5344CB8AC3E}">
        <p14:creationId xmlns:p14="http://schemas.microsoft.com/office/powerpoint/2010/main" val="24106137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2C9264-E84C-18FE-F00C-71D045C9385A}"/>
              </a:ext>
            </a:extLst>
          </p:cNvPr>
          <p:cNvSpPr>
            <a:spLocks noGrp="1"/>
          </p:cNvSpPr>
          <p:nvPr>
            <p:ph type="title"/>
          </p:nvPr>
        </p:nvSpPr>
        <p:spPr/>
        <p:txBody>
          <a:bodyPr/>
          <a:lstStyle/>
          <a:p>
            <a:r>
              <a:rPr lang="pl-PL"/>
              <a:t>Pominięcie rozwiązań bliskich najlepszemu rozwiązaniu w </a:t>
            </a:r>
            <a:r>
              <a:rPr lang="pl-PL" err="1"/>
              <a:t>replica</a:t>
            </a:r>
            <a:r>
              <a:rPr lang="pl-PL"/>
              <a:t> </a:t>
            </a:r>
            <a:r>
              <a:rPr lang="pl-PL" err="1"/>
              <a:t>transition</a:t>
            </a:r>
            <a:endParaRPr lang="pl-PL"/>
          </a:p>
        </p:txBody>
      </p:sp>
      <p:pic>
        <p:nvPicPr>
          <p:cNvPr id="4" name="Picture 4" descr="Text&#10;&#10;Description automatically generated">
            <a:extLst>
              <a:ext uri="{FF2B5EF4-FFF2-40B4-BE49-F238E27FC236}">
                <a16:creationId xmlns:a16="http://schemas.microsoft.com/office/drawing/2014/main" id="{E5EE8D91-EFEC-2AE2-6753-A9CF0F1A141F}"/>
              </a:ext>
            </a:extLst>
          </p:cNvPr>
          <p:cNvPicPr>
            <a:picLocks noGrp="1" noChangeAspect="1"/>
          </p:cNvPicPr>
          <p:nvPr>
            <p:ph idx="1"/>
          </p:nvPr>
        </p:nvPicPr>
        <p:blipFill>
          <a:blip r:embed="rId3"/>
          <a:stretch>
            <a:fillRect/>
          </a:stretch>
        </p:blipFill>
        <p:spPr>
          <a:xfrm>
            <a:off x="1138917" y="2609274"/>
            <a:ext cx="9914164" cy="2767692"/>
          </a:xfrm>
        </p:spPr>
      </p:pic>
    </p:spTree>
    <p:extLst>
      <p:ext uri="{BB962C8B-B14F-4D97-AF65-F5344CB8AC3E}">
        <p14:creationId xmlns:p14="http://schemas.microsoft.com/office/powerpoint/2010/main" val="37511970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F8099F-F89E-460F-2FB9-096096B3C7DE}"/>
              </a:ext>
            </a:extLst>
          </p:cNvPr>
          <p:cNvSpPr>
            <a:spLocks noGrp="1"/>
          </p:cNvSpPr>
          <p:nvPr>
            <p:ph type="title"/>
          </p:nvPr>
        </p:nvSpPr>
        <p:spPr/>
        <p:txBody>
          <a:bodyPr/>
          <a:lstStyle/>
          <a:p>
            <a:r>
              <a:rPr lang="pl-PL"/>
              <a:t>Wielokrotne uruchamianie algorytmu w ciągu 5 minut</a:t>
            </a:r>
          </a:p>
        </p:txBody>
      </p:sp>
      <p:pic>
        <p:nvPicPr>
          <p:cNvPr id="7" name="Picture 7">
            <a:extLst>
              <a:ext uri="{FF2B5EF4-FFF2-40B4-BE49-F238E27FC236}">
                <a16:creationId xmlns:a16="http://schemas.microsoft.com/office/drawing/2014/main" id="{B2D4A806-8B4F-7CE1-A571-6660417C2002}"/>
              </a:ext>
            </a:extLst>
          </p:cNvPr>
          <p:cNvPicPr>
            <a:picLocks noGrp="1" noChangeAspect="1"/>
          </p:cNvPicPr>
          <p:nvPr>
            <p:ph idx="1"/>
          </p:nvPr>
        </p:nvPicPr>
        <p:blipFill>
          <a:blip r:embed="rId3"/>
          <a:stretch>
            <a:fillRect/>
          </a:stretch>
        </p:blipFill>
        <p:spPr>
          <a:xfrm>
            <a:off x="3779689" y="2332026"/>
            <a:ext cx="4632621" cy="3567118"/>
          </a:xfrm>
        </p:spPr>
      </p:pic>
      <p:sp>
        <p:nvSpPr>
          <p:cNvPr id="9" name="TextBox 8">
            <a:extLst>
              <a:ext uri="{FF2B5EF4-FFF2-40B4-BE49-F238E27FC236}">
                <a16:creationId xmlns:a16="http://schemas.microsoft.com/office/drawing/2014/main" id="{924014A8-7E78-CD59-8DD3-A073BFC2F8B6}"/>
              </a:ext>
            </a:extLst>
          </p:cNvPr>
          <p:cNvSpPr txBox="1"/>
          <p:nvPr/>
        </p:nvSpPr>
        <p:spPr>
          <a:xfrm>
            <a:off x="5184321" y="6204857"/>
            <a:ext cx="182335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GB" err="1"/>
              <a:t>Obrazek</a:t>
            </a:r>
            <a:r>
              <a:rPr lang="en-GB"/>
              <a:t> 2, [2]</a:t>
            </a:r>
          </a:p>
        </p:txBody>
      </p:sp>
    </p:spTree>
    <p:extLst>
      <p:ext uri="{BB962C8B-B14F-4D97-AF65-F5344CB8AC3E}">
        <p14:creationId xmlns:p14="http://schemas.microsoft.com/office/powerpoint/2010/main" val="26959515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427DDD-B55E-D02A-53C6-4A214B221C83}"/>
              </a:ext>
            </a:extLst>
          </p:cNvPr>
          <p:cNvSpPr>
            <a:spLocks noGrp="1"/>
          </p:cNvSpPr>
          <p:nvPr>
            <p:ph type="title"/>
          </p:nvPr>
        </p:nvSpPr>
        <p:spPr>
          <a:xfrm>
            <a:off x="768685" y="5939567"/>
            <a:ext cx="10667998" cy="1026687"/>
          </a:xfrm>
        </p:spPr>
        <p:txBody>
          <a:bodyPr>
            <a:normAutofit/>
          </a:bodyPr>
          <a:lstStyle/>
          <a:p>
            <a:pPr algn="ctr"/>
            <a:r>
              <a:rPr lang="pl-PL" sz="1800"/>
              <a:t>Porównanie czasu potrzebnego do osiągnięcia danej precyzji</a:t>
            </a:r>
          </a:p>
        </p:txBody>
      </p:sp>
      <p:pic>
        <p:nvPicPr>
          <p:cNvPr id="5" name="Content Placeholder 4" descr="A picture containing text, screenshot, number, plot&#10;&#10;Description automatically generated">
            <a:extLst>
              <a:ext uri="{FF2B5EF4-FFF2-40B4-BE49-F238E27FC236}">
                <a16:creationId xmlns:a16="http://schemas.microsoft.com/office/drawing/2014/main" id="{937CB3D3-2C64-B1DB-9AD1-1EE2B52ED45A}"/>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2576932" y="5933"/>
            <a:ext cx="7038135" cy="6173954"/>
          </a:xfrm>
        </p:spPr>
      </p:pic>
    </p:spTree>
    <p:extLst>
      <p:ext uri="{BB962C8B-B14F-4D97-AF65-F5344CB8AC3E}">
        <p14:creationId xmlns:p14="http://schemas.microsoft.com/office/powerpoint/2010/main" val="26890245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427DDD-B55E-D02A-53C6-4A214B221C83}"/>
              </a:ext>
            </a:extLst>
          </p:cNvPr>
          <p:cNvSpPr>
            <a:spLocks noGrp="1"/>
          </p:cNvSpPr>
          <p:nvPr>
            <p:ph type="title"/>
          </p:nvPr>
        </p:nvSpPr>
        <p:spPr>
          <a:xfrm>
            <a:off x="768685" y="5939567"/>
            <a:ext cx="10667998" cy="1026687"/>
          </a:xfrm>
        </p:spPr>
        <p:txBody>
          <a:bodyPr>
            <a:normAutofit/>
          </a:bodyPr>
          <a:lstStyle/>
          <a:p>
            <a:pPr algn="ctr"/>
            <a:r>
              <a:rPr lang="pl-PL" sz="1800">
                <a:ea typeface="+mj-lt"/>
                <a:cs typeface="+mj-lt"/>
              </a:rPr>
              <a:t>Porównanie precyzji osiągniętej po danej ilości czasu </a:t>
            </a:r>
            <a:endParaRPr lang="en-US">
              <a:ea typeface="+mj-lt"/>
              <a:cs typeface="+mj-lt"/>
            </a:endParaRPr>
          </a:p>
        </p:txBody>
      </p:sp>
      <p:pic>
        <p:nvPicPr>
          <p:cNvPr id="7" name="Content Placeholder 4" descr="A picture containing text, screenshot, diagram, number&#10;&#10;Description automatically generated">
            <a:extLst>
              <a:ext uri="{FF2B5EF4-FFF2-40B4-BE49-F238E27FC236}">
                <a16:creationId xmlns:a16="http://schemas.microsoft.com/office/drawing/2014/main" id="{F0ADC173-6F16-BF97-2D51-48ED1207A722}"/>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2626005" y="-877"/>
            <a:ext cx="6930152" cy="6173954"/>
          </a:xfrm>
        </p:spPr>
      </p:pic>
    </p:spTree>
    <p:extLst>
      <p:ext uri="{BB962C8B-B14F-4D97-AF65-F5344CB8AC3E}">
        <p14:creationId xmlns:p14="http://schemas.microsoft.com/office/powerpoint/2010/main" val="30940050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71822D-ED5D-5EC7-AC51-FE3358D7DE9D}"/>
              </a:ext>
            </a:extLst>
          </p:cNvPr>
          <p:cNvSpPr>
            <a:spLocks noGrp="1"/>
          </p:cNvSpPr>
          <p:nvPr>
            <p:ph type="title"/>
          </p:nvPr>
        </p:nvSpPr>
        <p:spPr/>
        <p:txBody>
          <a:bodyPr/>
          <a:lstStyle/>
          <a:p>
            <a:r>
              <a:rPr lang="pl-PL">
                <a:ea typeface="+mj-lt"/>
                <a:cs typeface="+mj-lt"/>
              </a:rPr>
              <a:t>Wielokrotne uruchamianie algorytmu w ciągu 5 minut</a:t>
            </a:r>
          </a:p>
          <a:p>
            <a:endParaRPr lang="pl-PL"/>
          </a:p>
        </p:txBody>
      </p:sp>
      <p:pic>
        <p:nvPicPr>
          <p:cNvPr id="4" name="Picture 4" descr="Text, letter&#10;&#10;Description automatically generated">
            <a:extLst>
              <a:ext uri="{FF2B5EF4-FFF2-40B4-BE49-F238E27FC236}">
                <a16:creationId xmlns:a16="http://schemas.microsoft.com/office/drawing/2014/main" id="{A881FF00-DAA7-6E0B-0AFC-6E0389294C12}"/>
              </a:ext>
            </a:extLst>
          </p:cNvPr>
          <p:cNvPicPr>
            <a:picLocks noGrp="1" noChangeAspect="1"/>
          </p:cNvPicPr>
          <p:nvPr>
            <p:ph idx="1"/>
          </p:nvPr>
        </p:nvPicPr>
        <p:blipFill>
          <a:blip r:embed="rId3"/>
          <a:stretch>
            <a:fillRect/>
          </a:stretch>
        </p:blipFill>
        <p:spPr>
          <a:xfrm>
            <a:off x="1142319" y="2349378"/>
            <a:ext cx="9907360" cy="3178628"/>
          </a:xfrm>
        </p:spPr>
      </p:pic>
    </p:spTree>
    <p:extLst>
      <p:ext uri="{BB962C8B-B14F-4D97-AF65-F5344CB8AC3E}">
        <p14:creationId xmlns:p14="http://schemas.microsoft.com/office/powerpoint/2010/main" val="35860174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32E3F8-6830-7699-3B7E-A8394B642716}"/>
              </a:ext>
            </a:extLst>
          </p:cNvPr>
          <p:cNvSpPr>
            <a:spLocks noGrp="1"/>
          </p:cNvSpPr>
          <p:nvPr>
            <p:ph type="title"/>
          </p:nvPr>
        </p:nvSpPr>
        <p:spPr/>
        <p:txBody>
          <a:bodyPr/>
          <a:lstStyle/>
          <a:p>
            <a:r>
              <a:rPr lang="pl-PL"/>
              <a:t>Parametry</a:t>
            </a:r>
          </a:p>
        </p:txBody>
      </p:sp>
      <p:sp>
        <p:nvSpPr>
          <p:cNvPr id="3" name="Text Placeholder 2">
            <a:extLst>
              <a:ext uri="{FF2B5EF4-FFF2-40B4-BE49-F238E27FC236}">
                <a16:creationId xmlns:a16="http://schemas.microsoft.com/office/drawing/2014/main" id="{4557FCBF-13E8-8470-F60B-DC25651D2C0B}"/>
              </a:ext>
            </a:extLst>
          </p:cNvPr>
          <p:cNvSpPr>
            <a:spLocks noGrp="1"/>
          </p:cNvSpPr>
          <p:nvPr>
            <p:ph type="body" idx="1"/>
          </p:nvPr>
        </p:nvSpPr>
        <p:spPr/>
        <p:txBody>
          <a:bodyPr/>
          <a:lstStyle/>
          <a:p>
            <a:endParaRPr lang="pl-PL"/>
          </a:p>
        </p:txBody>
      </p:sp>
    </p:spTree>
    <p:extLst>
      <p:ext uri="{BB962C8B-B14F-4D97-AF65-F5344CB8AC3E}">
        <p14:creationId xmlns:p14="http://schemas.microsoft.com/office/powerpoint/2010/main" val="3192368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197E63-3553-4126-C9F2-294AE6E5456E}"/>
              </a:ext>
            </a:extLst>
          </p:cNvPr>
          <p:cNvSpPr>
            <a:spLocks noGrp="1"/>
          </p:cNvSpPr>
          <p:nvPr>
            <p:ph type="title"/>
          </p:nvPr>
        </p:nvSpPr>
        <p:spPr/>
        <p:txBody>
          <a:bodyPr/>
          <a:lstStyle/>
          <a:p>
            <a:r>
              <a:rPr lang="pl-PL"/>
              <a:t>Plan prezentacji</a:t>
            </a:r>
          </a:p>
        </p:txBody>
      </p:sp>
      <p:sp>
        <p:nvSpPr>
          <p:cNvPr id="3" name="Content Placeholder 2">
            <a:extLst>
              <a:ext uri="{FF2B5EF4-FFF2-40B4-BE49-F238E27FC236}">
                <a16:creationId xmlns:a16="http://schemas.microsoft.com/office/drawing/2014/main" id="{96F17C07-8C6D-3217-5376-AE75D2ED9A94}"/>
              </a:ext>
            </a:extLst>
          </p:cNvPr>
          <p:cNvSpPr>
            <a:spLocks noGrp="1"/>
          </p:cNvSpPr>
          <p:nvPr>
            <p:ph idx="1"/>
          </p:nvPr>
        </p:nvSpPr>
        <p:spPr/>
        <p:txBody>
          <a:bodyPr vert="horz" lIns="91440" tIns="45720" rIns="91440" bIns="45720" rtlCol="0" anchor="t">
            <a:normAutofit/>
          </a:bodyPr>
          <a:lstStyle/>
          <a:p>
            <a:r>
              <a:rPr lang="pl-PL"/>
              <a:t>Algorytm</a:t>
            </a:r>
          </a:p>
          <a:p>
            <a:r>
              <a:rPr lang="pl-PL"/>
              <a:t>Modyfikacje algorytmu</a:t>
            </a:r>
          </a:p>
          <a:p>
            <a:r>
              <a:rPr lang="pl-PL"/>
              <a:t>Parametry</a:t>
            </a:r>
          </a:p>
          <a:p>
            <a:r>
              <a:rPr lang="pl-PL"/>
              <a:t>Testowanie parametrów</a:t>
            </a:r>
            <a:endParaRPr lang="pl-PL" i="0"/>
          </a:p>
          <a:p>
            <a:r>
              <a:rPr lang="pl-PL"/>
              <a:t>Ostateczne wyniki</a:t>
            </a:r>
            <a:endParaRPr lang="pl-PL" i="0" dirty="0"/>
          </a:p>
          <a:p>
            <a:pPr lvl="1"/>
            <a:endParaRPr lang="pl-PL" i="0"/>
          </a:p>
          <a:p>
            <a:endParaRPr lang="pl-PL"/>
          </a:p>
          <a:p>
            <a:endParaRPr lang="pl-PL"/>
          </a:p>
        </p:txBody>
      </p:sp>
    </p:spTree>
    <p:extLst>
      <p:ext uri="{BB962C8B-B14F-4D97-AF65-F5344CB8AC3E}">
        <p14:creationId xmlns:p14="http://schemas.microsoft.com/office/powerpoint/2010/main" val="36102859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427DDD-B55E-D02A-53C6-4A214B221C83}"/>
              </a:ext>
            </a:extLst>
          </p:cNvPr>
          <p:cNvSpPr>
            <a:spLocks noGrp="1"/>
          </p:cNvSpPr>
          <p:nvPr>
            <p:ph type="title"/>
          </p:nvPr>
        </p:nvSpPr>
        <p:spPr>
          <a:xfrm>
            <a:off x="704109" y="689516"/>
            <a:ext cx="10667998" cy="1026687"/>
          </a:xfrm>
        </p:spPr>
        <p:txBody>
          <a:bodyPr>
            <a:normAutofit/>
          </a:bodyPr>
          <a:lstStyle/>
          <a:p>
            <a:r>
              <a:rPr lang="pl-PL" dirty="0">
                <a:ea typeface="+mj-lt"/>
                <a:cs typeface="+mj-lt"/>
              </a:rPr>
              <a:t>Lista parametrów jakich używamy:</a:t>
            </a:r>
          </a:p>
        </p:txBody>
      </p:sp>
      <p:sp>
        <p:nvSpPr>
          <p:cNvPr id="4" name="Content Placeholder 3">
            <a:extLst>
              <a:ext uri="{FF2B5EF4-FFF2-40B4-BE49-F238E27FC236}">
                <a16:creationId xmlns:a16="http://schemas.microsoft.com/office/drawing/2014/main" id="{125079CF-9ACD-8418-DCEE-22FED4F1C811}"/>
              </a:ext>
            </a:extLst>
          </p:cNvPr>
          <p:cNvSpPr>
            <a:spLocks noGrp="1"/>
          </p:cNvSpPr>
          <p:nvPr>
            <p:ph idx="1"/>
          </p:nvPr>
        </p:nvSpPr>
        <p:spPr>
          <a:xfrm>
            <a:off x="1143000" y="1722426"/>
            <a:ext cx="9905999" cy="4398659"/>
          </a:xfrm>
        </p:spPr>
        <p:txBody>
          <a:bodyPr vert="horz" lIns="91440" tIns="45720" rIns="91440" bIns="45720" rtlCol="0" anchor="t">
            <a:normAutofit/>
          </a:bodyPr>
          <a:lstStyle/>
          <a:p>
            <a:r>
              <a:rPr lang="pl-PL" sz="2400" dirty="0"/>
              <a:t>n - liczba stanów</a:t>
            </a:r>
          </a:p>
          <a:p>
            <a:r>
              <a:rPr lang="pl-PL" sz="2400" dirty="0" err="1"/>
              <a:t>min_temperature</a:t>
            </a:r>
            <a:r>
              <a:rPr lang="pl-PL" sz="2400" dirty="0"/>
              <a:t> - minimalna temperatura,</a:t>
            </a:r>
          </a:p>
          <a:p>
            <a:r>
              <a:rPr lang="pl-PL" sz="2400" dirty="0" err="1"/>
              <a:t>max_temperature</a:t>
            </a:r>
            <a:r>
              <a:rPr lang="pl-PL" sz="2400" dirty="0"/>
              <a:t> - maksymalna temperatura,</a:t>
            </a:r>
          </a:p>
          <a:p>
            <a:r>
              <a:rPr lang="pl-PL" sz="2400" dirty="0" err="1"/>
              <a:t>probability_of_shuffle</a:t>
            </a:r>
            <a:r>
              <a:rPr lang="pl-PL" sz="2400" dirty="0"/>
              <a:t> - </a:t>
            </a:r>
            <a:r>
              <a:rPr lang="pl-PL" sz="2400" dirty="0" err="1"/>
              <a:t>prawdopodobienstwo</a:t>
            </a:r>
            <a:r>
              <a:rPr lang="pl-PL" sz="2400" dirty="0"/>
              <a:t> użycia </a:t>
            </a:r>
            <a:r>
              <a:rPr lang="pl-PL" sz="2400" dirty="0" err="1"/>
              <a:t>shuffle</a:t>
            </a:r>
            <a:r>
              <a:rPr lang="pl-PL" sz="2400" dirty="0"/>
              <a:t> </a:t>
            </a:r>
            <a:r>
              <a:rPr lang="pl-PL" sz="2400" dirty="0" err="1"/>
              <a:t>transition</a:t>
            </a:r>
            <a:endParaRPr lang="pl-PL" sz="2400" dirty="0"/>
          </a:p>
          <a:p>
            <a:r>
              <a:rPr lang="pl-PL" sz="2400" dirty="0" err="1"/>
              <a:t>probability_of_heuristic</a:t>
            </a:r>
            <a:r>
              <a:rPr lang="pl-PL" sz="2400" dirty="0"/>
              <a:t> - </a:t>
            </a:r>
            <a:r>
              <a:rPr lang="pl-PL" sz="2400" dirty="0" err="1"/>
              <a:t>prawdopodobienstwo</a:t>
            </a:r>
            <a:r>
              <a:rPr lang="pl-PL" sz="2400" dirty="0"/>
              <a:t> użycia rozwiązania heurystycznego</a:t>
            </a:r>
          </a:p>
          <a:p>
            <a:r>
              <a:rPr lang="pl-PL" sz="2400" dirty="0"/>
              <a:t>a - pierwszy parametr rozkładu beta</a:t>
            </a:r>
          </a:p>
          <a:p>
            <a:r>
              <a:rPr lang="pl-PL" sz="2400" dirty="0"/>
              <a:t>b </a:t>
            </a:r>
            <a:r>
              <a:rPr lang="pl-PL" sz="2400" dirty="0">
                <a:ea typeface="+mn-lt"/>
                <a:cs typeface="+mn-lt"/>
              </a:rPr>
              <a:t>- drugi parametr rozkładu beta</a:t>
            </a:r>
            <a:endParaRPr lang="pl-PL" dirty="0"/>
          </a:p>
          <a:p>
            <a:endParaRPr lang="en-GB"/>
          </a:p>
        </p:txBody>
      </p:sp>
    </p:spTree>
    <p:extLst>
      <p:ext uri="{BB962C8B-B14F-4D97-AF65-F5344CB8AC3E}">
        <p14:creationId xmlns:p14="http://schemas.microsoft.com/office/powerpoint/2010/main" val="32797938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5F75EB-E69A-F0D4-DD8A-7B20420B9D5E}"/>
              </a:ext>
            </a:extLst>
          </p:cNvPr>
          <p:cNvSpPr>
            <a:spLocks noGrp="1"/>
          </p:cNvSpPr>
          <p:nvPr>
            <p:ph type="title"/>
          </p:nvPr>
        </p:nvSpPr>
        <p:spPr>
          <a:xfrm>
            <a:off x="3821097" y="5740857"/>
            <a:ext cx="9905999" cy="1360898"/>
          </a:xfrm>
        </p:spPr>
        <p:txBody>
          <a:bodyPr/>
          <a:lstStyle/>
          <a:p>
            <a:r>
              <a:rPr lang="en-GB" sz="1800" err="1">
                <a:ea typeface="+mj-lt"/>
                <a:cs typeface="+mj-lt"/>
              </a:rPr>
              <a:t>Rozkład</a:t>
            </a:r>
            <a:r>
              <a:rPr lang="en-GB" sz="1800">
                <a:ea typeface="+mj-lt"/>
                <a:cs typeface="+mj-lt"/>
              </a:rPr>
              <a:t> beta </a:t>
            </a:r>
            <a:r>
              <a:rPr lang="en-GB" sz="1800" err="1">
                <a:ea typeface="+mj-lt"/>
                <a:cs typeface="+mj-lt"/>
              </a:rPr>
              <a:t>dla</a:t>
            </a:r>
            <a:r>
              <a:rPr lang="en-GB" sz="1800">
                <a:ea typeface="+mj-lt"/>
                <a:cs typeface="+mj-lt"/>
              </a:rPr>
              <a:t> </a:t>
            </a:r>
            <a:r>
              <a:rPr lang="en-GB" sz="1800" err="1">
                <a:ea typeface="+mj-lt"/>
                <a:cs typeface="+mj-lt"/>
              </a:rPr>
              <a:t>różnych</a:t>
            </a:r>
            <a:r>
              <a:rPr lang="en-GB" sz="1800">
                <a:ea typeface="+mj-lt"/>
                <a:cs typeface="+mj-lt"/>
              </a:rPr>
              <a:t> </a:t>
            </a:r>
            <a:r>
              <a:rPr lang="en-GB" sz="1800" err="1">
                <a:ea typeface="+mj-lt"/>
                <a:cs typeface="+mj-lt"/>
              </a:rPr>
              <a:t>parametrów</a:t>
            </a:r>
            <a:endParaRPr lang="en-US" sz="1800" err="1">
              <a:ea typeface="+mj-lt"/>
              <a:cs typeface="+mj-lt"/>
            </a:endParaRPr>
          </a:p>
        </p:txBody>
      </p:sp>
      <p:pic>
        <p:nvPicPr>
          <p:cNvPr id="4" name="Picture 4" descr="Chart&#10;&#10;Description automatically generated">
            <a:extLst>
              <a:ext uri="{FF2B5EF4-FFF2-40B4-BE49-F238E27FC236}">
                <a16:creationId xmlns:a16="http://schemas.microsoft.com/office/drawing/2014/main" id="{F6A9896D-B3BB-EB95-1E6F-DBD61D3F216E}"/>
              </a:ext>
            </a:extLst>
          </p:cNvPr>
          <p:cNvPicPr>
            <a:picLocks noGrp="1" noChangeAspect="1"/>
          </p:cNvPicPr>
          <p:nvPr>
            <p:ph idx="1"/>
          </p:nvPr>
        </p:nvPicPr>
        <p:blipFill>
          <a:blip r:embed="rId2"/>
          <a:stretch>
            <a:fillRect/>
          </a:stretch>
        </p:blipFill>
        <p:spPr>
          <a:xfrm>
            <a:off x="1910202" y="181199"/>
            <a:ext cx="7838723" cy="5986283"/>
          </a:xfrm>
        </p:spPr>
      </p:pic>
    </p:spTree>
    <p:extLst>
      <p:ext uri="{BB962C8B-B14F-4D97-AF65-F5344CB8AC3E}">
        <p14:creationId xmlns:p14="http://schemas.microsoft.com/office/powerpoint/2010/main" val="12664568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125079CF-9ACD-8418-DCEE-22FED4F1C811}"/>
              </a:ext>
            </a:extLst>
          </p:cNvPr>
          <p:cNvSpPr>
            <a:spLocks noGrp="1"/>
          </p:cNvSpPr>
          <p:nvPr>
            <p:ph idx="1"/>
          </p:nvPr>
        </p:nvSpPr>
        <p:spPr>
          <a:xfrm>
            <a:off x="1143000" y="938655"/>
            <a:ext cx="9905999" cy="4960489"/>
          </a:xfrm>
        </p:spPr>
        <p:txBody>
          <a:bodyPr vert="horz" lIns="91440" tIns="45720" rIns="91440" bIns="45720" rtlCol="0" anchor="t">
            <a:normAutofit lnSpcReduction="10000"/>
          </a:bodyPr>
          <a:lstStyle/>
          <a:p>
            <a:pPr marL="0" indent="0">
              <a:buNone/>
            </a:pPr>
            <a:endParaRPr lang="pl-PL" sz="2400" dirty="0"/>
          </a:p>
          <a:p>
            <a:r>
              <a:rPr lang="pl-PL" sz="2400" dirty="0" err="1"/>
              <a:t>duration_of_execution_in_seconds</a:t>
            </a:r>
            <a:r>
              <a:rPr lang="pl-PL" sz="2400" dirty="0"/>
              <a:t> - czas, przez jaki algorytm działa,</a:t>
            </a:r>
          </a:p>
          <a:p>
            <a:r>
              <a:rPr lang="pl-PL" sz="2400" dirty="0"/>
              <a:t>k - liczba </a:t>
            </a:r>
            <a:r>
              <a:rPr lang="pl-PL" sz="2400" dirty="0" err="1"/>
              <a:t>wykonań</a:t>
            </a:r>
            <a:r>
              <a:rPr lang="pl-PL" sz="2400" dirty="0"/>
              <a:t> fazy PT zanim przystąpimy do fazy SA,</a:t>
            </a:r>
          </a:p>
          <a:p>
            <a:r>
              <a:rPr lang="pl-PL" sz="2400" dirty="0" err="1"/>
              <a:t>max_length_percent_of_cycle</a:t>
            </a:r>
            <a:r>
              <a:rPr lang="pl-PL" sz="2400" dirty="0"/>
              <a:t> - jak długie ścieżki zmieniamy w </a:t>
            </a:r>
            <a:r>
              <a:rPr lang="pl-PL" sz="2400" dirty="0" err="1"/>
              <a:t>metropolis</a:t>
            </a:r>
            <a:r>
              <a:rPr lang="pl-PL" sz="2400" dirty="0"/>
              <a:t> </a:t>
            </a:r>
            <a:r>
              <a:rPr lang="pl-PL" sz="2400" dirty="0" err="1"/>
              <a:t>transitions</a:t>
            </a:r>
            <a:r>
              <a:rPr lang="pl-PL" sz="2400" dirty="0"/>
              <a:t>,</a:t>
            </a:r>
          </a:p>
          <a:p>
            <a:r>
              <a:rPr lang="pl-PL" sz="2400" dirty="0" err="1"/>
              <a:t>swap_states_probability</a:t>
            </a:r>
            <a:r>
              <a:rPr lang="pl-PL" sz="2400" dirty="0"/>
              <a:t> - prawdopodobieństwo zamiany temperatur pomiędzy stanami,</a:t>
            </a:r>
          </a:p>
          <a:p>
            <a:r>
              <a:rPr lang="pl-PL" sz="2400" dirty="0" err="1"/>
              <a:t>closeness</a:t>
            </a:r>
            <a:r>
              <a:rPr lang="pl-PL" sz="2400" dirty="0"/>
              <a:t> - jak blisko trzeba być od najlepszego rozwiązania, żeby nie zmieniać temperatury w </a:t>
            </a:r>
            <a:r>
              <a:rPr lang="pl-PL" sz="2400" dirty="0" err="1"/>
              <a:t>replica</a:t>
            </a:r>
            <a:r>
              <a:rPr lang="pl-PL" sz="2400" dirty="0"/>
              <a:t> </a:t>
            </a:r>
            <a:r>
              <a:rPr lang="pl-PL" sz="2400" dirty="0" err="1"/>
              <a:t>tranistion</a:t>
            </a:r>
            <a:r>
              <a:rPr lang="pl-PL" sz="2400" dirty="0"/>
              <a:t>,</a:t>
            </a:r>
          </a:p>
          <a:p>
            <a:r>
              <a:rPr lang="pl-PL" sz="2400" dirty="0" err="1"/>
              <a:t>cooling_rate</a:t>
            </a:r>
            <a:r>
              <a:rPr lang="pl-PL" sz="2400" dirty="0"/>
              <a:t> - szybkość chłodzenia.</a:t>
            </a:r>
          </a:p>
        </p:txBody>
      </p:sp>
    </p:spTree>
    <p:extLst>
      <p:ext uri="{BB962C8B-B14F-4D97-AF65-F5344CB8AC3E}">
        <p14:creationId xmlns:p14="http://schemas.microsoft.com/office/powerpoint/2010/main" val="17943273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7D4848-7412-18F1-0141-CF1289D6B259}"/>
              </a:ext>
            </a:extLst>
          </p:cNvPr>
          <p:cNvSpPr>
            <a:spLocks noGrp="1"/>
          </p:cNvSpPr>
          <p:nvPr>
            <p:ph type="title"/>
          </p:nvPr>
        </p:nvSpPr>
        <p:spPr/>
        <p:txBody>
          <a:bodyPr/>
          <a:lstStyle/>
          <a:p>
            <a:r>
              <a:rPr lang="pl-PL"/>
              <a:t>Testowanie parametrów</a:t>
            </a:r>
          </a:p>
        </p:txBody>
      </p:sp>
      <p:sp>
        <p:nvSpPr>
          <p:cNvPr id="3" name="Text Placeholder 2">
            <a:extLst>
              <a:ext uri="{FF2B5EF4-FFF2-40B4-BE49-F238E27FC236}">
                <a16:creationId xmlns:a16="http://schemas.microsoft.com/office/drawing/2014/main" id="{FEB36CCC-E2FF-7913-00F3-7A0B6EFC3D3C}"/>
              </a:ext>
            </a:extLst>
          </p:cNvPr>
          <p:cNvSpPr>
            <a:spLocks noGrp="1"/>
          </p:cNvSpPr>
          <p:nvPr>
            <p:ph type="body" idx="1"/>
          </p:nvPr>
        </p:nvSpPr>
        <p:spPr/>
        <p:txBody>
          <a:bodyPr/>
          <a:lstStyle/>
          <a:p>
            <a:endParaRPr lang="pl-PL"/>
          </a:p>
        </p:txBody>
      </p:sp>
    </p:spTree>
    <p:extLst>
      <p:ext uri="{BB962C8B-B14F-4D97-AF65-F5344CB8AC3E}">
        <p14:creationId xmlns:p14="http://schemas.microsoft.com/office/powerpoint/2010/main" val="41105605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FD57F13B-6973-4CE9-92F3-5EC476ED97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Obraz 3" descr="Obraz zawierający wykres&#10;&#10;Opis wygenerowany automatycznie">
            <a:extLst>
              <a:ext uri="{FF2B5EF4-FFF2-40B4-BE49-F238E27FC236}">
                <a16:creationId xmlns:a16="http://schemas.microsoft.com/office/drawing/2014/main" id="{73C70F2B-1A93-3DD8-3148-8541D287DB36}"/>
              </a:ext>
            </a:extLst>
          </p:cNvPr>
          <p:cNvPicPr>
            <a:picLocks noChangeAspect="1"/>
          </p:cNvPicPr>
          <p:nvPr/>
        </p:nvPicPr>
        <p:blipFill rotWithShape="1">
          <a:blip r:embed="rId2"/>
          <a:srcRect r="1755"/>
          <a:stretch/>
        </p:blipFill>
        <p:spPr>
          <a:xfrm>
            <a:off x="20" y="10"/>
            <a:ext cx="12191979" cy="6857989"/>
          </a:xfrm>
          <a:prstGeom prst="rect">
            <a:avLst/>
          </a:prstGeom>
        </p:spPr>
      </p:pic>
    </p:spTree>
    <p:extLst>
      <p:ext uri="{BB962C8B-B14F-4D97-AF65-F5344CB8AC3E}">
        <p14:creationId xmlns:p14="http://schemas.microsoft.com/office/powerpoint/2010/main" val="15702265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raz 3" descr="Obraz zawierający kalendarz&#10;&#10;Opis wygenerowany automatycznie">
            <a:extLst>
              <a:ext uri="{FF2B5EF4-FFF2-40B4-BE49-F238E27FC236}">
                <a16:creationId xmlns:a16="http://schemas.microsoft.com/office/drawing/2014/main" id="{E1D6C586-C3FF-F8B4-4704-36515A4128A9}"/>
              </a:ext>
            </a:extLst>
          </p:cNvPr>
          <p:cNvPicPr>
            <a:picLocks noChangeAspect="1"/>
          </p:cNvPicPr>
          <p:nvPr/>
        </p:nvPicPr>
        <p:blipFill>
          <a:blip r:embed="rId2"/>
          <a:stretch>
            <a:fillRect/>
          </a:stretch>
        </p:blipFill>
        <p:spPr>
          <a:xfrm>
            <a:off x="1322231" y="-7199"/>
            <a:ext cx="9536804" cy="6861667"/>
          </a:xfrm>
          <a:prstGeom prst="rect">
            <a:avLst/>
          </a:prstGeom>
        </p:spPr>
      </p:pic>
    </p:spTree>
    <p:extLst>
      <p:ext uri="{BB962C8B-B14F-4D97-AF65-F5344CB8AC3E}">
        <p14:creationId xmlns:p14="http://schemas.microsoft.com/office/powerpoint/2010/main" val="26647007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085C68-F01F-3A52-F33D-AEC6EA2F86CA}"/>
              </a:ext>
            </a:extLst>
          </p:cNvPr>
          <p:cNvSpPr>
            <a:spLocks noGrp="1"/>
          </p:cNvSpPr>
          <p:nvPr>
            <p:ph type="title"/>
          </p:nvPr>
        </p:nvSpPr>
        <p:spPr/>
        <p:txBody>
          <a:bodyPr/>
          <a:lstStyle/>
          <a:p>
            <a:r>
              <a:rPr lang="pl-PL"/>
              <a:t>Ostateczne wyniki</a:t>
            </a:r>
          </a:p>
        </p:txBody>
      </p:sp>
      <p:sp>
        <p:nvSpPr>
          <p:cNvPr id="3" name="Text Placeholder 2">
            <a:extLst>
              <a:ext uri="{FF2B5EF4-FFF2-40B4-BE49-F238E27FC236}">
                <a16:creationId xmlns:a16="http://schemas.microsoft.com/office/drawing/2014/main" id="{42171C79-5694-06BD-B809-6BC87DF6DE02}"/>
              </a:ext>
            </a:extLst>
          </p:cNvPr>
          <p:cNvSpPr>
            <a:spLocks noGrp="1"/>
          </p:cNvSpPr>
          <p:nvPr>
            <p:ph type="body" idx="1"/>
          </p:nvPr>
        </p:nvSpPr>
        <p:spPr/>
        <p:txBody>
          <a:bodyPr/>
          <a:lstStyle/>
          <a:p>
            <a:endParaRPr lang="pl-PL"/>
          </a:p>
        </p:txBody>
      </p:sp>
    </p:spTree>
    <p:extLst>
      <p:ext uri="{BB962C8B-B14F-4D97-AF65-F5344CB8AC3E}">
        <p14:creationId xmlns:p14="http://schemas.microsoft.com/office/powerpoint/2010/main" val="28458395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5CD60141-EEBD-4EC1-8E34-0344C16A18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18308" y="0"/>
            <a:ext cx="6873692" cy="6858000"/>
          </a:xfrm>
          <a:custGeom>
            <a:avLst/>
            <a:gdLst/>
            <a:ahLst/>
            <a:cxnLst/>
            <a:rect l="l" t="t" r="r" b="b"/>
            <a:pathLst>
              <a:path w="6873692" h="6858000">
                <a:moveTo>
                  <a:pt x="6010592" y="0"/>
                </a:moveTo>
                <a:lnTo>
                  <a:pt x="6873692" y="0"/>
                </a:lnTo>
                <a:lnTo>
                  <a:pt x="6873692" y="6858000"/>
                </a:lnTo>
                <a:lnTo>
                  <a:pt x="0" y="6858000"/>
                </a:lnTo>
                <a:lnTo>
                  <a:pt x="6010589" y="4"/>
                </a:lnTo>
                <a:cubicBezTo>
                  <a:pt x="6010589" y="3"/>
                  <a:pt x="6010590" y="3"/>
                  <a:pt x="6010590" y="2"/>
                </a:cubicBezTo>
                <a:lnTo>
                  <a:pt x="6010592" y="0"/>
                </a:lnTo>
                <a:close/>
              </a:path>
            </a:pathLst>
          </a:cu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cxnSp>
        <p:nvCxnSpPr>
          <p:cNvPr id="11" name="Straight Connector 10">
            <a:extLst>
              <a:ext uri="{FF2B5EF4-FFF2-40B4-BE49-F238E27FC236}">
                <a16:creationId xmlns:a16="http://schemas.microsoft.com/office/drawing/2014/main" id="{4C75A547-BCD1-42BE-966E-53CA0AB9316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88357" y="5151666"/>
            <a:ext cx="982254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3" name="Rectangle 12">
            <a:extLst>
              <a:ext uri="{FF2B5EF4-FFF2-40B4-BE49-F238E27FC236}">
                <a16:creationId xmlns:a16="http://schemas.microsoft.com/office/drawing/2014/main" id="{C3B0A228-9EA3-4009-A82E-9402BBC726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3376605B-B311-4691-9B2A-1684D1F5FE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flipV="1">
            <a:off x="1127553" y="-1127553"/>
            <a:ext cx="6858000" cy="9113106"/>
          </a:xfrm>
          <a:custGeom>
            <a:avLst/>
            <a:gdLst>
              <a:gd name="connsiteX0" fmla="*/ 0 w 6858000"/>
              <a:gd name="connsiteY0" fmla="*/ 7143270 h 9113106"/>
              <a:gd name="connsiteX1" fmla="*/ 0 w 6858000"/>
              <a:gd name="connsiteY1" fmla="*/ 6878623 h 9113106"/>
              <a:gd name="connsiteX2" fmla="*/ 1 w 6858000"/>
              <a:gd name="connsiteY2" fmla="*/ 6878623 h 9113106"/>
              <a:gd name="connsiteX3" fmla="*/ 0 w 6858000"/>
              <a:gd name="connsiteY3" fmla="*/ 4319945 h 9113106"/>
              <a:gd name="connsiteX4" fmla="*/ 1 w 6858000"/>
              <a:gd name="connsiteY4" fmla="*/ 4319945 h 9113106"/>
              <a:gd name="connsiteX5" fmla="*/ 1 w 6858000"/>
              <a:gd name="connsiteY5" fmla="*/ 13542 h 9113106"/>
              <a:gd name="connsiteX6" fmla="*/ 0 w 6858000"/>
              <a:gd name="connsiteY6" fmla="*/ 13540 h 9113106"/>
              <a:gd name="connsiteX7" fmla="*/ 0 w 6858000"/>
              <a:gd name="connsiteY7" fmla="*/ 0 h 9113106"/>
              <a:gd name="connsiteX8" fmla="*/ 6858000 w 6858000"/>
              <a:gd name="connsiteY8" fmla="*/ 6010591 h 9113106"/>
              <a:gd name="connsiteX9" fmla="*/ 6858000 w 6858000"/>
              <a:gd name="connsiteY9" fmla="*/ 3794798 h 9113106"/>
              <a:gd name="connsiteX10" fmla="*/ 6858000 w 6858000"/>
              <a:gd name="connsiteY10" fmla="*/ 3794798 h 9113106"/>
              <a:gd name="connsiteX11" fmla="*/ 6858000 w 6858000"/>
              <a:gd name="connsiteY11" fmla="*/ 3837120 h 9113106"/>
              <a:gd name="connsiteX12" fmla="*/ 6858000 w 6858000"/>
              <a:gd name="connsiteY12" fmla="*/ 6838049 h 9113106"/>
              <a:gd name="connsiteX13" fmla="*/ 6858000 w 6858000"/>
              <a:gd name="connsiteY13" fmla="*/ 9113106 h 9113106"/>
              <a:gd name="connsiteX14" fmla="*/ 1 w 6858000"/>
              <a:gd name="connsiteY14" fmla="*/ 9113106 h 9113106"/>
              <a:gd name="connsiteX15" fmla="*/ 1 w 6858000"/>
              <a:gd name="connsiteY15" fmla="*/ 7143270 h 9113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858000" h="9113106">
                <a:moveTo>
                  <a:pt x="0" y="7143270"/>
                </a:moveTo>
                <a:lnTo>
                  <a:pt x="0" y="6878623"/>
                </a:lnTo>
                <a:lnTo>
                  <a:pt x="1" y="6878623"/>
                </a:lnTo>
                <a:lnTo>
                  <a:pt x="0" y="4319945"/>
                </a:lnTo>
                <a:lnTo>
                  <a:pt x="1" y="4319945"/>
                </a:lnTo>
                <a:lnTo>
                  <a:pt x="1" y="13542"/>
                </a:lnTo>
                <a:lnTo>
                  <a:pt x="0" y="13540"/>
                </a:lnTo>
                <a:lnTo>
                  <a:pt x="0" y="0"/>
                </a:lnTo>
                <a:lnTo>
                  <a:pt x="6858000" y="6010591"/>
                </a:lnTo>
                <a:lnTo>
                  <a:pt x="6858000" y="3794798"/>
                </a:lnTo>
                <a:lnTo>
                  <a:pt x="6858000" y="3794798"/>
                </a:lnTo>
                <a:lnTo>
                  <a:pt x="6858000" y="3837120"/>
                </a:lnTo>
                <a:lnTo>
                  <a:pt x="6858000" y="6838049"/>
                </a:lnTo>
                <a:lnTo>
                  <a:pt x="6858000" y="9113106"/>
                </a:lnTo>
                <a:lnTo>
                  <a:pt x="1" y="9113106"/>
                </a:lnTo>
                <a:lnTo>
                  <a:pt x="1" y="714327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Shape 16">
            <a:extLst>
              <a:ext uri="{FF2B5EF4-FFF2-40B4-BE49-F238E27FC236}">
                <a16:creationId xmlns:a16="http://schemas.microsoft.com/office/drawing/2014/main" id="{50C40FC6-F06C-437F-A877-019DFC43FC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34482" y="0"/>
            <a:ext cx="9957519" cy="6858000"/>
          </a:xfrm>
          <a:custGeom>
            <a:avLst/>
            <a:gdLst>
              <a:gd name="connsiteX0" fmla="*/ 6878624 w 9957519"/>
              <a:gd name="connsiteY0" fmla="*/ 0 h 6858000"/>
              <a:gd name="connsiteX1" fmla="*/ 9957519 w 9957519"/>
              <a:gd name="connsiteY1" fmla="*/ 0 h 6858000"/>
              <a:gd name="connsiteX2" fmla="*/ 9957519 w 9957519"/>
              <a:gd name="connsiteY2" fmla="*/ 1557082 h 6858000"/>
              <a:gd name="connsiteX3" fmla="*/ 5311608 w 9957519"/>
              <a:gd name="connsiteY3" fmla="*/ 6858000 h 6858000"/>
              <a:gd name="connsiteX4" fmla="*/ 868032 w 9957519"/>
              <a:gd name="connsiteY4" fmla="*/ 6858000 h 6858000"/>
              <a:gd name="connsiteX5" fmla="*/ 0 w 9957519"/>
              <a:gd name="connsiteY5" fmla="*/ 0 h 6858000"/>
              <a:gd name="connsiteX6" fmla="*/ 6878624 w 9957519"/>
              <a:gd name="connsiteY6" fmla="*/ 0 h 6858000"/>
              <a:gd name="connsiteX7" fmla="*/ 0 w 9957519"/>
              <a:gd name="connsiteY7" fmla="*/ 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57519" h="6858000">
                <a:moveTo>
                  <a:pt x="6878624" y="0"/>
                </a:moveTo>
                <a:lnTo>
                  <a:pt x="9957519" y="0"/>
                </a:lnTo>
                <a:lnTo>
                  <a:pt x="9957519" y="1557082"/>
                </a:lnTo>
                <a:lnTo>
                  <a:pt x="5311608" y="6858000"/>
                </a:lnTo>
                <a:lnTo>
                  <a:pt x="868032" y="6858000"/>
                </a:lnTo>
                <a:close/>
                <a:moveTo>
                  <a:pt x="0" y="0"/>
                </a:moveTo>
                <a:lnTo>
                  <a:pt x="6878624" y="0"/>
                </a:lnTo>
                <a:lnTo>
                  <a:pt x="0" y="1"/>
                </a:lnTo>
                <a:close/>
              </a:path>
            </a:pathLst>
          </a:cu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ytuł 1">
            <a:extLst>
              <a:ext uri="{FF2B5EF4-FFF2-40B4-BE49-F238E27FC236}">
                <a16:creationId xmlns:a16="http://schemas.microsoft.com/office/drawing/2014/main" id="{1FBD8A09-7C12-5684-59F2-1FDB4E0C93C3}"/>
              </a:ext>
            </a:extLst>
          </p:cNvPr>
          <p:cNvSpPr>
            <a:spLocks noGrp="1"/>
          </p:cNvSpPr>
          <p:nvPr>
            <p:ph type="title"/>
          </p:nvPr>
        </p:nvSpPr>
        <p:spPr>
          <a:xfrm>
            <a:off x="1143000" y="1181101"/>
            <a:ext cx="5202381" cy="1998517"/>
          </a:xfrm>
        </p:spPr>
        <p:txBody>
          <a:bodyPr vert="horz" lIns="91440" tIns="45720" rIns="91440" bIns="45720" rtlCol="0" anchor="t">
            <a:normAutofit/>
          </a:bodyPr>
          <a:lstStyle/>
          <a:p>
            <a:pPr>
              <a:lnSpc>
                <a:spcPct val="90000"/>
              </a:lnSpc>
            </a:pPr>
            <a:r>
              <a:rPr lang="en-US" sz="2300" cap="all" spc="300" dirty="0" err="1"/>
              <a:t>Najlepszy</a:t>
            </a:r>
            <a:r>
              <a:rPr lang="en-US" sz="2300" cap="all" spc="300" dirty="0"/>
              <a:t> </a:t>
            </a:r>
            <a:r>
              <a:rPr lang="en-US" sz="2300" cap="all" spc="300" dirty="0" err="1"/>
              <a:t>wynik</a:t>
            </a:r>
            <a:r>
              <a:rPr lang="en-US" sz="2300" cap="all" spc="300" dirty="0"/>
              <a:t> </a:t>
            </a:r>
            <a:r>
              <a:rPr lang="en-US" sz="2300" cap="all" spc="300" dirty="0" err="1"/>
              <a:t>zależnie</a:t>
            </a:r>
            <a:r>
              <a:rPr lang="en-US" sz="2300" cap="all" spc="300" dirty="0"/>
              <a:t> od </a:t>
            </a:r>
            <a:r>
              <a:rPr lang="en-US" sz="2300" cap="all" spc="300" dirty="0" err="1"/>
              <a:t>czasu</a:t>
            </a:r>
            <a:r>
              <a:rPr lang="en-US" sz="2300" cap="all" spc="300" dirty="0"/>
              <a:t> </a:t>
            </a:r>
            <a:r>
              <a:rPr lang="en-US" sz="2300" cap="all" spc="300" dirty="0" err="1"/>
              <a:t>przeprowadzania</a:t>
            </a:r>
            <a:r>
              <a:rPr lang="en-US" sz="2300" cap="all" spc="300" dirty="0"/>
              <a:t> </a:t>
            </a:r>
            <a:r>
              <a:rPr lang="en-US" sz="2300" cap="all" spc="300" dirty="0" err="1"/>
              <a:t>algorytmu</a:t>
            </a:r>
            <a:r>
              <a:rPr lang="en-US" sz="2300" cap="all" spc="300" dirty="0"/>
              <a:t> (</a:t>
            </a:r>
            <a:r>
              <a:rPr lang="en-US" sz="2300" cap="all" spc="300" dirty="0" err="1"/>
              <a:t>dla</a:t>
            </a:r>
            <a:r>
              <a:rPr lang="en-US" sz="2300" cap="all" spc="300" dirty="0"/>
              <a:t> </a:t>
            </a:r>
            <a:r>
              <a:rPr lang="en-US" sz="2300" cap="all" spc="300" dirty="0" err="1"/>
              <a:t>czasu</a:t>
            </a:r>
            <a:r>
              <a:rPr lang="en-US" sz="2300" cap="all" spc="300" dirty="0"/>
              <a:t> </a:t>
            </a:r>
            <a:r>
              <a:rPr lang="en-US" sz="2300" cap="all" spc="300" dirty="0" err="1"/>
              <a:t>całkowitego</a:t>
            </a:r>
            <a:r>
              <a:rPr lang="pl-PL" sz="2300" cap="all" spc="300" dirty="0"/>
              <a:t> </a:t>
            </a:r>
            <a:r>
              <a:rPr lang="en-US" sz="2300" cap="all" spc="300" dirty="0" err="1"/>
              <a:t>wynoszącego</a:t>
            </a:r>
            <a:r>
              <a:rPr lang="en-US" sz="2300" cap="all" spc="300" dirty="0"/>
              <a:t> 5min)</a:t>
            </a:r>
          </a:p>
        </p:txBody>
      </p:sp>
      <p:pic>
        <p:nvPicPr>
          <p:cNvPr id="6" name="Graphic 5" descr="Stoper">
            <a:extLst>
              <a:ext uri="{FF2B5EF4-FFF2-40B4-BE49-F238E27FC236}">
                <a16:creationId xmlns:a16="http://schemas.microsoft.com/office/drawing/2014/main" id="{DB3735DF-DC87-82D8-20FF-909A45755BD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408054" y="2754999"/>
            <a:ext cx="1640019" cy="1640019"/>
          </a:xfrm>
          <a:prstGeom prst="rect">
            <a:avLst/>
          </a:prstGeom>
        </p:spPr>
      </p:pic>
    </p:spTree>
    <p:extLst>
      <p:ext uri="{BB962C8B-B14F-4D97-AF65-F5344CB8AC3E}">
        <p14:creationId xmlns:p14="http://schemas.microsoft.com/office/powerpoint/2010/main" val="10122078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Obraz 5" descr="Obraz zawierający tekst, diagram, linia, zrzut ekranu&#10;&#10;Opis wygenerowany automatycznie">
            <a:extLst>
              <a:ext uri="{FF2B5EF4-FFF2-40B4-BE49-F238E27FC236}">
                <a16:creationId xmlns:a16="http://schemas.microsoft.com/office/drawing/2014/main" id="{B61424CF-5E89-F35A-91D8-98236CE2BC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0" y="826462"/>
            <a:ext cx="7620000" cy="5205076"/>
          </a:xfrm>
          <a:prstGeom prst="rect">
            <a:avLst/>
          </a:prstGeom>
        </p:spPr>
      </p:pic>
    </p:spTree>
    <p:extLst>
      <p:ext uri="{BB962C8B-B14F-4D97-AF65-F5344CB8AC3E}">
        <p14:creationId xmlns:p14="http://schemas.microsoft.com/office/powerpoint/2010/main" val="15068676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Obraz 4" descr="Obraz zawierający tekst, linia, zrzut ekranu, Wykres&#10;&#10;Opis wygenerowany automatycznie">
            <a:extLst>
              <a:ext uri="{FF2B5EF4-FFF2-40B4-BE49-F238E27FC236}">
                <a16:creationId xmlns:a16="http://schemas.microsoft.com/office/drawing/2014/main" id="{BA2D07CF-67AD-35BD-C0F0-AA190CC729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23573" y="852128"/>
            <a:ext cx="7544853" cy="5153744"/>
          </a:xfrm>
          <a:prstGeom prst="rect">
            <a:avLst/>
          </a:prstGeom>
        </p:spPr>
      </p:pic>
    </p:spTree>
    <p:extLst>
      <p:ext uri="{BB962C8B-B14F-4D97-AF65-F5344CB8AC3E}">
        <p14:creationId xmlns:p14="http://schemas.microsoft.com/office/powerpoint/2010/main" val="9049270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985016-FC65-C9AE-4C6E-0EB2605EF986}"/>
              </a:ext>
            </a:extLst>
          </p:cNvPr>
          <p:cNvSpPr>
            <a:spLocks noGrp="1"/>
          </p:cNvSpPr>
          <p:nvPr>
            <p:ph type="title"/>
          </p:nvPr>
        </p:nvSpPr>
        <p:spPr/>
        <p:txBody>
          <a:bodyPr/>
          <a:lstStyle/>
          <a:p>
            <a:r>
              <a:rPr lang="pl-PL"/>
              <a:t>Algorytm</a:t>
            </a:r>
          </a:p>
        </p:txBody>
      </p:sp>
      <p:sp>
        <p:nvSpPr>
          <p:cNvPr id="3" name="Text Placeholder 2">
            <a:extLst>
              <a:ext uri="{FF2B5EF4-FFF2-40B4-BE49-F238E27FC236}">
                <a16:creationId xmlns:a16="http://schemas.microsoft.com/office/drawing/2014/main" id="{0745826F-3F3E-4720-ACEA-30BE32FC2D02}"/>
              </a:ext>
            </a:extLst>
          </p:cNvPr>
          <p:cNvSpPr>
            <a:spLocks noGrp="1"/>
          </p:cNvSpPr>
          <p:nvPr>
            <p:ph type="body" idx="1"/>
          </p:nvPr>
        </p:nvSpPr>
        <p:spPr/>
        <p:txBody>
          <a:bodyPr/>
          <a:lstStyle/>
          <a:p>
            <a:endParaRPr lang="pl-PL"/>
          </a:p>
        </p:txBody>
      </p:sp>
    </p:spTree>
    <p:extLst>
      <p:ext uri="{BB962C8B-B14F-4D97-AF65-F5344CB8AC3E}">
        <p14:creationId xmlns:p14="http://schemas.microsoft.com/office/powerpoint/2010/main" val="5638501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Obraz 4" descr="Obraz zawierający tekst, zrzut ekranu, diagram, linia&#10;&#10;Opis wygenerowany automatycznie">
            <a:extLst>
              <a:ext uri="{FF2B5EF4-FFF2-40B4-BE49-F238E27FC236}">
                <a16:creationId xmlns:a16="http://schemas.microsoft.com/office/drawing/2014/main" id="{9D44B5D7-CAC3-5E86-2D95-36C65AC311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23573" y="852128"/>
            <a:ext cx="7544853" cy="5153744"/>
          </a:xfrm>
          <a:prstGeom prst="rect">
            <a:avLst/>
          </a:prstGeom>
        </p:spPr>
      </p:pic>
    </p:spTree>
    <p:extLst>
      <p:ext uri="{BB962C8B-B14F-4D97-AF65-F5344CB8AC3E}">
        <p14:creationId xmlns:p14="http://schemas.microsoft.com/office/powerpoint/2010/main" val="55340774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4520F11A-B62C-6504-392D-5E6D85A0164B}"/>
              </a:ext>
            </a:extLst>
          </p:cNvPr>
          <p:cNvSpPr>
            <a:spLocks noGrp="1"/>
          </p:cNvSpPr>
          <p:nvPr>
            <p:ph type="title"/>
          </p:nvPr>
        </p:nvSpPr>
        <p:spPr/>
        <p:txBody>
          <a:bodyPr/>
          <a:lstStyle/>
          <a:p>
            <a:r>
              <a:rPr lang="pl-PL" dirty="0"/>
              <a:t>Nasze wyniki w porównaniu z najlepszymi znanymi rozwiązaniami</a:t>
            </a:r>
          </a:p>
        </p:txBody>
      </p:sp>
      <p:pic>
        <p:nvPicPr>
          <p:cNvPr id="6" name="Obraz 5">
            <a:extLst>
              <a:ext uri="{FF2B5EF4-FFF2-40B4-BE49-F238E27FC236}">
                <a16:creationId xmlns:a16="http://schemas.microsoft.com/office/drawing/2014/main" id="{36436E0F-BB44-EC3F-3DAF-6FFA4F113654}"/>
              </a:ext>
            </a:extLst>
          </p:cNvPr>
          <p:cNvPicPr>
            <a:picLocks noChangeAspect="1"/>
          </p:cNvPicPr>
          <p:nvPr/>
        </p:nvPicPr>
        <p:blipFill>
          <a:blip r:embed="rId2"/>
          <a:stretch>
            <a:fillRect/>
          </a:stretch>
        </p:blipFill>
        <p:spPr>
          <a:xfrm>
            <a:off x="206484" y="3678272"/>
            <a:ext cx="10542580" cy="700316"/>
          </a:xfrm>
          <a:prstGeom prst="rect">
            <a:avLst/>
          </a:prstGeom>
        </p:spPr>
      </p:pic>
      <p:pic>
        <p:nvPicPr>
          <p:cNvPr id="8" name="Obraz 7">
            <a:extLst>
              <a:ext uri="{FF2B5EF4-FFF2-40B4-BE49-F238E27FC236}">
                <a16:creationId xmlns:a16="http://schemas.microsoft.com/office/drawing/2014/main" id="{B8F63254-EF8E-0A5E-4FFE-7A5433A9CD53}"/>
              </a:ext>
            </a:extLst>
          </p:cNvPr>
          <p:cNvPicPr>
            <a:picLocks noChangeAspect="1"/>
          </p:cNvPicPr>
          <p:nvPr/>
        </p:nvPicPr>
        <p:blipFill>
          <a:blip r:embed="rId3"/>
          <a:stretch>
            <a:fillRect/>
          </a:stretch>
        </p:blipFill>
        <p:spPr>
          <a:xfrm>
            <a:off x="206485" y="2715703"/>
            <a:ext cx="11779030" cy="713297"/>
          </a:xfrm>
          <a:prstGeom prst="rect">
            <a:avLst/>
          </a:prstGeom>
        </p:spPr>
      </p:pic>
    </p:spTree>
    <p:extLst>
      <p:ext uri="{BB962C8B-B14F-4D97-AF65-F5344CB8AC3E}">
        <p14:creationId xmlns:p14="http://schemas.microsoft.com/office/powerpoint/2010/main" val="35405275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F0D622-2B73-1F2F-FA71-47C35978ED7D}"/>
              </a:ext>
            </a:extLst>
          </p:cNvPr>
          <p:cNvSpPr>
            <a:spLocks noGrp="1"/>
          </p:cNvSpPr>
          <p:nvPr>
            <p:ph type="title"/>
          </p:nvPr>
        </p:nvSpPr>
        <p:spPr/>
        <p:txBody>
          <a:bodyPr/>
          <a:lstStyle/>
          <a:p>
            <a:r>
              <a:rPr lang="pl-PL"/>
              <a:t>Bibliografia</a:t>
            </a:r>
          </a:p>
        </p:txBody>
      </p:sp>
      <p:sp>
        <p:nvSpPr>
          <p:cNvPr id="3" name="Content Placeholder 2">
            <a:extLst>
              <a:ext uri="{FF2B5EF4-FFF2-40B4-BE49-F238E27FC236}">
                <a16:creationId xmlns:a16="http://schemas.microsoft.com/office/drawing/2014/main" id="{733F4CE9-87AF-C5C0-54AA-68EE8D65B586}"/>
              </a:ext>
            </a:extLst>
          </p:cNvPr>
          <p:cNvSpPr>
            <a:spLocks noGrp="1"/>
          </p:cNvSpPr>
          <p:nvPr>
            <p:ph idx="1"/>
          </p:nvPr>
        </p:nvSpPr>
        <p:spPr/>
        <p:txBody>
          <a:bodyPr vert="horz" lIns="91440" tIns="45720" rIns="91440" bIns="45720" rtlCol="0" anchor="t">
            <a:normAutofit/>
          </a:bodyPr>
          <a:lstStyle/>
          <a:p>
            <a:r>
              <a:rPr lang="pl-PL" dirty="0"/>
              <a:t>[1] </a:t>
            </a:r>
            <a:r>
              <a:rPr lang="pl-PL" dirty="0">
                <a:ea typeface="+mn-lt"/>
                <a:cs typeface="+mn-lt"/>
                <a:hlinkClick r:id="rId2"/>
              </a:rPr>
              <a:t>https://www.undp.org/sites/g/files/zskgke326/files/migration/mk/transformation.png</a:t>
            </a:r>
            <a:endParaRPr lang="pl-PL" dirty="0">
              <a:ea typeface="+mn-lt"/>
              <a:cs typeface="+mn-lt"/>
            </a:endParaRPr>
          </a:p>
          <a:p>
            <a:r>
              <a:rPr lang="pl-PL" dirty="0"/>
              <a:t>[2] </a:t>
            </a:r>
            <a:r>
              <a:rPr lang="pl-PL" dirty="0">
                <a:ea typeface="+mn-lt"/>
                <a:cs typeface="+mn-lt"/>
                <a:hlinkClick r:id="rId3"/>
              </a:rPr>
              <a:t>https://media.licdn.com/dms/image/D4D22AQHPB41QZ3b0xA/feedshare-shrink_800/0/1684300278082?e=2147483647&amp;v=beta&amp;t=nTMhz3hRYp0bUTt7fKxyJtQtnmNjl-bQxSsBhA58TDU</a:t>
            </a:r>
            <a:endParaRPr lang="pl-PL" dirty="0">
              <a:ea typeface="+mn-lt"/>
              <a:cs typeface="+mn-lt"/>
              <a:hlinkClick r:id="rId3"/>
            </a:endParaRPr>
          </a:p>
          <a:p>
            <a:r>
              <a:rPr lang="pl-PL" dirty="0"/>
              <a:t>[3] </a:t>
            </a:r>
            <a:r>
              <a:rPr lang="pl-PL" dirty="0">
                <a:ea typeface="+mn-lt"/>
                <a:cs typeface="+mn-lt"/>
                <a:hlinkClick r:id="rId4"/>
              </a:rPr>
              <a:t>https://www.sciencedirect.com/science/article/pii/S0096300309001362?via%3Dihub#fig1</a:t>
            </a:r>
            <a:endParaRPr lang="pl-PL" dirty="0">
              <a:ea typeface="+mn-lt"/>
              <a:cs typeface="+mn-lt"/>
            </a:endParaRPr>
          </a:p>
        </p:txBody>
      </p:sp>
    </p:spTree>
    <p:extLst>
      <p:ext uri="{BB962C8B-B14F-4D97-AF65-F5344CB8AC3E}">
        <p14:creationId xmlns:p14="http://schemas.microsoft.com/office/powerpoint/2010/main" val="381464277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A138CA-CD85-6B8F-3EFE-026133E2CACD}"/>
              </a:ext>
            </a:extLst>
          </p:cNvPr>
          <p:cNvSpPr>
            <a:spLocks noGrp="1"/>
          </p:cNvSpPr>
          <p:nvPr>
            <p:ph type="title"/>
          </p:nvPr>
        </p:nvSpPr>
        <p:spPr/>
        <p:txBody>
          <a:bodyPr/>
          <a:lstStyle/>
          <a:p>
            <a:r>
              <a:rPr lang="pl-PL"/>
              <a:t>Dziękujemy za uwagę</a:t>
            </a:r>
          </a:p>
        </p:txBody>
      </p:sp>
      <p:sp>
        <p:nvSpPr>
          <p:cNvPr id="3" name="Text Placeholder 2">
            <a:extLst>
              <a:ext uri="{FF2B5EF4-FFF2-40B4-BE49-F238E27FC236}">
                <a16:creationId xmlns:a16="http://schemas.microsoft.com/office/drawing/2014/main" id="{5F905DAA-0429-7662-B25C-BC32FE172F85}"/>
              </a:ext>
            </a:extLst>
          </p:cNvPr>
          <p:cNvSpPr>
            <a:spLocks noGrp="1"/>
          </p:cNvSpPr>
          <p:nvPr>
            <p:ph type="body" idx="1"/>
          </p:nvPr>
        </p:nvSpPr>
        <p:spPr/>
        <p:txBody>
          <a:bodyPr/>
          <a:lstStyle/>
          <a:p>
            <a:endParaRPr lang="pl-PL"/>
          </a:p>
        </p:txBody>
      </p:sp>
    </p:spTree>
    <p:extLst>
      <p:ext uri="{BB962C8B-B14F-4D97-AF65-F5344CB8AC3E}">
        <p14:creationId xmlns:p14="http://schemas.microsoft.com/office/powerpoint/2010/main" val="23840274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31737C-EA87-8EFA-7D3F-0BD256F76B4C}"/>
              </a:ext>
            </a:extLst>
          </p:cNvPr>
          <p:cNvSpPr>
            <a:spLocks noGrp="1"/>
          </p:cNvSpPr>
          <p:nvPr>
            <p:ph type="title"/>
          </p:nvPr>
        </p:nvSpPr>
        <p:spPr>
          <a:xfrm>
            <a:off x="948082" y="1963137"/>
            <a:ext cx="3360215" cy="2346424"/>
          </a:xfrm>
        </p:spPr>
        <p:txBody>
          <a:bodyPr/>
          <a:lstStyle/>
          <a:p>
            <a:r>
              <a:rPr lang="en-US"/>
              <a:t>General </a:t>
            </a:r>
            <a:br>
              <a:rPr lang="en-US"/>
            </a:br>
            <a:r>
              <a:rPr lang="en-US"/>
              <a:t>idea</a:t>
            </a:r>
          </a:p>
        </p:txBody>
      </p:sp>
      <p:pic>
        <p:nvPicPr>
          <p:cNvPr id="3" name="Picture 3" descr="Diagram&#10;&#10;Description automatically generated">
            <a:extLst>
              <a:ext uri="{FF2B5EF4-FFF2-40B4-BE49-F238E27FC236}">
                <a16:creationId xmlns:a16="http://schemas.microsoft.com/office/drawing/2014/main" id="{8FF47B8E-9EA0-B423-3193-579C87039E76}"/>
              </a:ext>
            </a:extLst>
          </p:cNvPr>
          <p:cNvPicPr>
            <a:picLocks noChangeAspect="1"/>
          </p:cNvPicPr>
          <p:nvPr/>
        </p:nvPicPr>
        <p:blipFill>
          <a:blip r:embed="rId2"/>
          <a:stretch>
            <a:fillRect/>
          </a:stretch>
        </p:blipFill>
        <p:spPr>
          <a:xfrm>
            <a:off x="5044662" y="406106"/>
            <a:ext cx="6277112" cy="5449441"/>
          </a:xfrm>
          <a:prstGeom prst="rect">
            <a:avLst/>
          </a:prstGeom>
        </p:spPr>
      </p:pic>
    </p:spTree>
    <p:extLst>
      <p:ext uri="{BB962C8B-B14F-4D97-AF65-F5344CB8AC3E}">
        <p14:creationId xmlns:p14="http://schemas.microsoft.com/office/powerpoint/2010/main" val="23630671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061736-4726-ECF4-38C2-7E4D2ECFFC52}"/>
              </a:ext>
            </a:extLst>
          </p:cNvPr>
          <p:cNvSpPr>
            <a:spLocks noGrp="1"/>
          </p:cNvSpPr>
          <p:nvPr>
            <p:ph type="title"/>
          </p:nvPr>
        </p:nvSpPr>
        <p:spPr/>
        <p:txBody>
          <a:bodyPr/>
          <a:lstStyle/>
          <a:p>
            <a:pPr algn="ctr"/>
            <a:r>
              <a:rPr lang="en-US" err="1"/>
              <a:t>Nasza</a:t>
            </a:r>
            <a:r>
              <a:rPr lang="en-US"/>
              <a:t> </a:t>
            </a:r>
            <a:r>
              <a:rPr lang="en-US" err="1"/>
              <a:t>Implementacja</a:t>
            </a:r>
          </a:p>
        </p:txBody>
      </p:sp>
      <p:pic>
        <p:nvPicPr>
          <p:cNvPr id="4" name="Picture 4" descr="Diagram&#10;&#10;Description automatically generated">
            <a:extLst>
              <a:ext uri="{FF2B5EF4-FFF2-40B4-BE49-F238E27FC236}">
                <a16:creationId xmlns:a16="http://schemas.microsoft.com/office/drawing/2014/main" id="{D0045BF3-FBCA-D009-7ABD-205D29F53B23}"/>
              </a:ext>
            </a:extLst>
          </p:cNvPr>
          <p:cNvPicPr>
            <a:picLocks noGrp="1" noChangeAspect="1"/>
          </p:cNvPicPr>
          <p:nvPr>
            <p:ph idx="1"/>
          </p:nvPr>
        </p:nvPicPr>
        <p:blipFill>
          <a:blip r:embed="rId3"/>
          <a:stretch>
            <a:fillRect/>
          </a:stretch>
        </p:blipFill>
        <p:spPr>
          <a:xfrm>
            <a:off x="1143000" y="2947064"/>
            <a:ext cx="9905999" cy="2337043"/>
          </a:xfrm>
        </p:spPr>
      </p:pic>
    </p:spTree>
    <p:extLst>
      <p:ext uri="{BB962C8B-B14F-4D97-AF65-F5344CB8AC3E}">
        <p14:creationId xmlns:p14="http://schemas.microsoft.com/office/powerpoint/2010/main" val="3154164627"/>
      </p:ext>
    </p:extLst>
  </p:cSld>
  <p:clrMapOvr>
    <a:masterClrMapping/>
  </p:clrMapOvr>
  <p:extLst>
    <p:ext uri="{6950BFC3-D8DA-4A85-94F7-54DA5524770B}">
      <p188:commentRel xmlns:p188="http://schemas.microsoft.com/office/powerpoint/2018/8/main" r:id="rId2"/>
    </p:ext>
  </p:extLs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AB9F80-1595-5C4A-0A48-CCB936734C18}"/>
              </a:ext>
            </a:extLst>
          </p:cNvPr>
          <p:cNvSpPr>
            <a:spLocks noGrp="1"/>
          </p:cNvSpPr>
          <p:nvPr>
            <p:ph type="title"/>
          </p:nvPr>
        </p:nvSpPr>
        <p:spPr/>
        <p:txBody>
          <a:bodyPr/>
          <a:lstStyle/>
          <a:p>
            <a:r>
              <a:rPr lang="pl-PL"/>
              <a:t>Modyfikacje</a:t>
            </a:r>
          </a:p>
        </p:txBody>
      </p:sp>
      <p:sp>
        <p:nvSpPr>
          <p:cNvPr id="3" name="Text Placeholder 2">
            <a:extLst>
              <a:ext uri="{FF2B5EF4-FFF2-40B4-BE49-F238E27FC236}">
                <a16:creationId xmlns:a16="http://schemas.microsoft.com/office/drawing/2014/main" id="{B0EA541B-1659-DD1B-B7D6-B40948B292B7}"/>
              </a:ext>
            </a:extLst>
          </p:cNvPr>
          <p:cNvSpPr>
            <a:spLocks noGrp="1"/>
          </p:cNvSpPr>
          <p:nvPr>
            <p:ph type="body" idx="1"/>
          </p:nvPr>
        </p:nvSpPr>
        <p:spPr/>
        <p:txBody>
          <a:bodyPr/>
          <a:lstStyle/>
          <a:p>
            <a:endParaRPr lang="pl-PL"/>
          </a:p>
        </p:txBody>
      </p:sp>
    </p:spTree>
    <p:extLst>
      <p:ext uri="{BB962C8B-B14F-4D97-AF65-F5344CB8AC3E}">
        <p14:creationId xmlns:p14="http://schemas.microsoft.com/office/powerpoint/2010/main" val="7201952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179F4-34FD-EAA8-6ADD-E8BA9313F22A}"/>
              </a:ext>
            </a:extLst>
          </p:cNvPr>
          <p:cNvSpPr>
            <a:spLocks noGrp="1"/>
          </p:cNvSpPr>
          <p:nvPr>
            <p:ph type="title"/>
          </p:nvPr>
        </p:nvSpPr>
        <p:spPr/>
        <p:txBody>
          <a:bodyPr/>
          <a:lstStyle/>
          <a:p>
            <a:r>
              <a:rPr lang="pl-PL"/>
              <a:t>Zaczynanie od rozwiązań heurystycznych</a:t>
            </a:r>
          </a:p>
        </p:txBody>
      </p:sp>
      <p:pic>
        <p:nvPicPr>
          <p:cNvPr id="4" name="Picture 4" descr="Text&#10;&#10;Description automatically generated">
            <a:extLst>
              <a:ext uri="{FF2B5EF4-FFF2-40B4-BE49-F238E27FC236}">
                <a16:creationId xmlns:a16="http://schemas.microsoft.com/office/drawing/2014/main" id="{C936129F-4693-CE46-5632-2686FCD6D433}"/>
              </a:ext>
            </a:extLst>
          </p:cNvPr>
          <p:cNvPicPr>
            <a:picLocks noGrp="1" noChangeAspect="1"/>
          </p:cNvPicPr>
          <p:nvPr>
            <p:ph idx="1"/>
          </p:nvPr>
        </p:nvPicPr>
        <p:blipFill>
          <a:blip r:embed="rId3"/>
          <a:stretch>
            <a:fillRect/>
          </a:stretch>
        </p:blipFill>
        <p:spPr>
          <a:xfrm>
            <a:off x="1137820" y="2155133"/>
            <a:ext cx="9916359" cy="4356332"/>
          </a:xfrm>
        </p:spPr>
      </p:pic>
    </p:spTree>
    <p:extLst>
      <p:ext uri="{BB962C8B-B14F-4D97-AF65-F5344CB8AC3E}">
        <p14:creationId xmlns:p14="http://schemas.microsoft.com/office/powerpoint/2010/main" val="42470337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F7C2F5-2CC8-D96C-83CF-C8C4F6A85B86}"/>
              </a:ext>
            </a:extLst>
          </p:cNvPr>
          <p:cNvSpPr>
            <a:spLocks noGrp="1"/>
          </p:cNvSpPr>
          <p:nvPr>
            <p:ph type="title"/>
          </p:nvPr>
        </p:nvSpPr>
        <p:spPr/>
        <p:txBody>
          <a:bodyPr/>
          <a:lstStyle/>
          <a:p>
            <a:r>
              <a:rPr lang="pl-PL">
                <a:ea typeface="+mj-lt"/>
                <a:cs typeface="+mj-lt"/>
              </a:rPr>
              <a:t>Zaczynanie od rozwiązań heurystycznych</a:t>
            </a:r>
            <a:endParaRPr lang="en-GB">
              <a:ea typeface="+mj-lt"/>
              <a:cs typeface="+mj-lt"/>
            </a:endParaRPr>
          </a:p>
        </p:txBody>
      </p:sp>
      <p:pic>
        <p:nvPicPr>
          <p:cNvPr id="4" name="Picture 4" descr="Text&#10;&#10;Description automatically generated">
            <a:extLst>
              <a:ext uri="{FF2B5EF4-FFF2-40B4-BE49-F238E27FC236}">
                <a16:creationId xmlns:a16="http://schemas.microsoft.com/office/drawing/2014/main" id="{796E7129-DC1D-C953-D000-1924FD37FBBB}"/>
              </a:ext>
            </a:extLst>
          </p:cNvPr>
          <p:cNvPicPr>
            <a:picLocks noGrp="1" noChangeAspect="1"/>
          </p:cNvPicPr>
          <p:nvPr>
            <p:ph idx="1"/>
          </p:nvPr>
        </p:nvPicPr>
        <p:blipFill>
          <a:blip r:embed="rId3"/>
          <a:stretch>
            <a:fillRect/>
          </a:stretch>
        </p:blipFill>
        <p:spPr>
          <a:xfrm>
            <a:off x="1357312" y="2716090"/>
            <a:ext cx="9477375" cy="1438275"/>
          </a:xfrm>
        </p:spPr>
      </p:pic>
    </p:spTree>
    <p:extLst>
      <p:ext uri="{BB962C8B-B14F-4D97-AF65-F5344CB8AC3E}">
        <p14:creationId xmlns:p14="http://schemas.microsoft.com/office/powerpoint/2010/main" val="2863754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B94999-8B52-97E9-1D50-DCFDAD05F736}"/>
              </a:ext>
            </a:extLst>
          </p:cNvPr>
          <p:cNvSpPr>
            <a:spLocks noGrp="1"/>
          </p:cNvSpPr>
          <p:nvPr>
            <p:ph type="title"/>
          </p:nvPr>
        </p:nvSpPr>
        <p:spPr/>
        <p:txBody>
          <a:bodyPr/>
          <a:lstStyle/>
          <a:p>
            <a:r>
              <a:rPr lang="en-GB" dirty="0"/>
              <a:t>Jak </a:t>
            </a:r>
            <a:r>
              <a:rPr lang="en-GB" dirty="0" err="1"/>
              <a:t>dużo</a:t>
            </a:r>
            <a:r>
              <a:rPr lang="en-GB" dirty="0"/>
              <a:t> </a:t>
            </a:r>
            <a:r>
              <a:rPr lang="en-GB" dirty="0" err="1"/>
              <a:t>dały</a:t>
            </a:r>
            <a:r>
              <a:rPr lang="en-GB" dirty="0"/>
              <a:t> </a:t>
            </a:r>
            <a:r>
              <a:rPr lang="en-GB" dirty="0" err="1"/>
              <a:t>rozwiązania</a:t>
            </a:r>
            <a:r>
              <a:rPr lang="en-GB" dirty="0"/>
              <a:t> </a:t>
            </a:r>
            <a:r>
              <a:rPr lang="en-GB" dirty="0" err="1"/>
              <a:t>heurystyczne</a:t>
            </a:r>
            <a:r>
              <a:rPr lang="en-GB" dirty="0"/>
              <a:t>?</a:t>
            </a:r>
          </a:p>
        </p:txBody>
      </p:sp>
      <p:graphicFrame>
        <p:nvGraphicFramePr>
          <p:cNvPr id="4" name="Table 4">
            <a:extLst>
              <a:ext uri="{FF2B5EF4-FFF2-40B4-BE49-F238E27FC236}">
                <a16:creationId xmlns:a16="http://schemas.microsoft.com/office/drawing/2014/main" id="{D27BF1F2-1D29-53F3-3459-E22108CB606D}"/>
              </a:ext>
            </a:extLst>
          </p:cNvPr>
          <p:cNvGraphicFramePr>
            <a:graphicFrameLocks noGrp="1"/>
          </p:cNvGraphicFramePr>
          <p:nvPr>
            <p:ph idx="1"/>
            <p:extLst>
              <p:ext uri="{D42A27DB-BD31-4B8C-83A1-F6EECF244321}">
                <p14:modId xmlns:p14="http://schemas.microsoft.com/office/powerpoint/2010/main" val="2894548199"/>
              </p:ext>
            </p:extLst>
          </p:nvPr>
        </p:nvGraphicFramePr>
        <p:xfrm>
          <a:off x="1143000" y="2332038"/>
          <a:ext cx="9310920" cy="2337171"/>
        </p:xfrm>
        <a:graphic>
          <a:graphicData uri="http://schemas.openxmlformats.org/drawingml/2006/table">
            <a:tbl>
              <a:tblPr firstRow="1" bandRow="1">
                <a:tableStyleId>{5C22544A-7EE6-4342-B048-85BDC9FD1C3A}</a:tableStyleId>
              </a:tblPr>
              <a:tblGrid>
                <a:gridCol w="1862184">
                  <a:extLst>
                    <a:ext uri="{9D8B030D-6E8A-4147-A177-3AD203B41FA5}">
                      <a16:colId xmlns:a16="http://schemas.microsoft.com/office/drawing/2014/main" val="1061982465"/>
                    </a:ext>
                  </a:extLst>
                </a:gridCol>
                <a:gridCol w="1862184">
                  <a:extLst>
                    <a:ext uri="{9D8B030D-6E8A-4147-A177-3AD203B41FA5}">
                      <a16:colId xmlns:a16="http://schemas.microsoft.com/office/drawing/2014/main" val="2571527571"/>
                    </a:ext>
                  </a:extLst>
                </a:gridCol>
                <a:gridCol w="1862184">
                  <a:extLst>
                    <a:ext uri="{9D8B030D-6E8A-4147-A177-3AD203B41FA5}">
                      <a16:colId xmlns:a16="http://schemas.microsoft.com/office/drawing/2014/main" val="2962448212"/>
                    </a:ext>
                  </a:extLst>
                </a:gridCol>
                <a:gridCol w="1862184">
                  <a:extLst>
                    <a:ext uri="{9D8B030D-6E8A-4147-A177-3AD203B41FA5}">
                      <a16:colId xmlns:a16="http://schemas.microsoft.com/office/drawing/2014/main" val="154873587"/>
                    </a:ext>
                  </a:extLst>
                </a:gridCol>
                <a:gridCol w="1862184">
                  <a:extLst>
                    <a:ext uri="{9D8B030D-6E8A-4147-A177-3AD203B41FA5}">
                      <a16:colId xmlns:a16="http://schemas.microsoft.com/office/drawing/2014/main" val="4207487360"/>
                    </a:ext>
                  </a:extLst>
                </a:gridCol>
              </a:tblGrid>
              <a:tr h="565697">
                <a:tc>
                  <a:txBody>
                    <a:bodyPr/>
                    <a:lstStyle/>
                    <a:p>
                      <a:r>
                        <a:rPr lang="en-GB" sz="2400" b="0" dirty="0"/>
                        <a:t>Problem</a:t>
                      </a:r>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r>
                        <a:rPr lang="en-GB" sz="2400" b="0" dirty="0"/>
                        <a:t>PTSA</a:t>
                      </a:r>
                    </a:p>
                  </a:txBody>
                  <a:tcPr>
                    <a:lnL w="12700" cap="flat" cmpd="sng" algn="ctr">
                      <a:solidFill>
                        <a:schemeClr val="tx1"/>
                      </a:solidFill>
                      <a:prstDash val="solid"/>
                      <a:round/>
                      <a:headEnd type="none" w="med" len="med"/>
                      <a:tailEnd type="none" w="med" len="med"/>
                    </a:lnL>
                    <a:lnR w="12700">
                      <a:solidFill>
                        <a:schemeClr val="tx1"/>
                      </a:solidFill>
                    </a:lnR>
                    <a:lnT w="12700">
                      <a:solidFill>
                        <a:schemeClr val="tx1"/>
                      </a:solidFill>
                    </a:lnT>
                    <a:lnB w="12700" cap="flat" cmpd="sng" algn="ctr">
                      <a:solidFill>
                        <a:schemeClr val="tx1"/>
                      </a:solidFill>
                      <a:prstDash val="solid"/>
                      <a:round/>
                      <a:headEnd type="none" w="med" len="med"/>
                      <a:tailEnd type="none" w="med" len="med"/>
                    </a:lnB>
                    <a:solidFill>
                      <a:schemeClr val="bg1"/>
                    </a:solidFill>
                  </a:tcPr>
                </a:tc>
                <a:tc>
                  <a:txBody>
                    <a:bodyPr/>
                    <a:lstStyle/>
                    <a:p>
                      <a:r>
                        <a:rPr lang="en-GB" sz="2400" b="0" err="1"/>
                        <a:t>Małpki</a:t>
                      </a:r>
                      <a:endParaRPr lang="en-GB" sz="2400" err="1"/>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r>
                        <a:rPr lang="en-GB" sz="2400" dirty="0"/>
                        <a:t>N</a:t>
                      </a:r>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r>
                        <a:rPr lang="en-GB" sz="2400" b="0" err="1"/>
                        <a:t>Heurystyka</a:t>
                      </a:r>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extLst>
                  <a:ext uri="{0D108BD9-81ED-4DB2-BD59-A6C34878D82A}">
                    <a16:rowId xmlns:a16="http://schemas.microsoft.com/office/drawing/2014/main" val="1099855134"/>
                  </a:ext>
                </a:extLst>
              </a:tr>
              <a:tr h="565697">
                <a:tc>
                  <a:txBody>
                    <a:bodyPr/>
                    <a:lstStyle/>
                    <a:p>
                      <a:r>
                        <a:rPr lang="en-GB" dirty="0">
                          <a:solidFill>
                            <a:schemeClr val="tx1"/>
                          </a:solidFill>
                        </a:rPr>
                        <a:t>FTV38</a:t>
                      </a:r>
                      <a:endParaRPr lang="en-GB" dirty="0" err="1">
                        <a:solidFill>
                          <a:schemeClr val="tx1"/>
                        </a:solidFill>
                      </a:endParaRPr>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r>
                        <a:rPr lang="en-GB" dirty="0">
                          <a:solidFill>
                            <a:schemeClr val="tx1"/>
                          </a:solidFill>
                        </a:rPr>
                        <a:t>1608</a:t>
                      </a:r>
                    </a:p>
                  </a:txBody>
                  <a:tcPr>
                    <a:lnL w="12700" cap="flat" cmpd="sng" algn="ctr">
                      <a:solidFill>
                        <a:schemeClr val="tx1"/>
                      </a:solidFill>
                      <a:prstDash val="solid"/>
                      <a:round/>
                      <a:headEnd type="none" w="med" len="med"/>
                      <a:tailEnd type="none" w="med" len="med"/>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GB" sz="1800" kern="1200" dirty="0">
                          <a:solidFill>
                            <a:schemeClr val="tx1"/>
                          </a:solidFill>
                          <a:latin typeface="+mn-lt"/>
                          <a:ea typeface="+mn-ea"/>
                          <a:cs typeface="+mn-cs"/>
                        </a:rPr>
                        <a:t>1779</a:t>
                      </a:r>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lvl="0" algn="l">
                        <a:lnSpc>
                          <a:spcPct val="100000"/>
                        </a:lnSpc>
                        <a:spcBef>
                          <a:spcPts val="0"/>
                        </a:spcBef>
                        <a:spcAft>
                          <a:spcPts val="0"/>
                        </a:spcAft>
                        <a:buNone/>
                      </a:pPr>
                      <a:r>
                        <a:rPr lang="en-GB" sz="1800" kern="1200" noProof="0" dirty="0">
                          <a:solidFill>
                            <a:schemeClr val="tx1"/>
                          </a:solidFill>
                          <a:latin typeface="+mn-lt"/>
                          <a:ea typeface="+mn-ea"/>
                          <a:cs typeface="+mn-cs"/>
                        </a:rPr>
                        <a:t>1652</a:t>
                      </a:r>
                      <a:endParaRPr lang="en-US" sz="1800" kern="1200" dirty="0">
                        <a:solidFill>
                          <a:schemeClr val="tx1"/>
                        </a:solidFill>
                        <a:latin typeface="+mn-lt"/>
                        <a:ea typeface="+mn-ea"/>
                        <a:cs typeface="+mn-cs"/>
                      </a:endParaRPr>
                    </a:p>
                    <a:p>
                      <a:pPr lvl="0">
                        <a:buNone/>
                      </a:pPr>
                      <a:endParaRPr lang="en-US" sz="1800" kern="1200">
                        <a:solidFill>
                          <a:schemeClr val="tx1"/>
                        </a:solidFill>
                        <a:latin typeface="+mn-lt"/>
                        <a:ea typeface="+mn-ea"/>
                        <a:cs typeface="+mn-cs"/>
                      </a:endParaRPr>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r>
                        <a:rPr lang="en-GB" sz="1800" kern="1200" dirty="0">
                          <a:solidFill>
                            <a:schemeClr val="tx1"/>
                          </a:solidFill>
                          <a:latin typeface="+mn-lt"/>
                          <a:ea typeface="+mn-ea"/>
                          <a:cs typeface="+mn-cs"/>
                        </a:rPr>
                        <a:t>1759</a:t>
                      </a:r>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extLst>
                  <a:ext uri="{0D108BD9-81ED-4DB2-BD59-A6C34878D82A}">
                    <a16:rowId xmlns:a16="http://schemas.microsoft.com/office/drawing/2014/main" val="1119542425"/>
                  </a:ext>
                </a:extLst>
              </a:tr>
              <a:tr h="565697">
                <a:tc>
                  <a:txBody>
                    <a:bodyPr/>
                    <a:lstStyle/>
                    <a:p>
                      <a:r>
                        <a:rPr lang="en-GB" dirty="0">
                          <a:solidFill>
                            <a:schemeClr val="tx1"/>
                          </a:solidFill>
                        </a:rPr>
                        <a:t>FT70</a:t>
                      </a:r>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r>
                        <a:rPr lang="en-GB" dirty="0">
                          <a:solidFill>
                            <a:schemeClr val="tx1"/>
                          </a:solidFill>
                        </a:rPr>
                        <a:t>40218</a:t>
                      </a:r>
                    </a:p>
                  </a:txBody>
                  <a:tcPr>
                    <a:lnL w="12700" cap="flat" cmpd="sng" algn="ctr">
                      <a:solidFill>
                        <a:schemeClr val="tx1"/>
                      </a:solidFill>
                      <a:prstDash val="solid"/>
                      <a:round/>
                      <a:headEnd type="none" w="med" len="med"/>
                      <a:tailEnd type="none" w="med" len="med"/>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GB" dirty="0">
                          <a:solidFill>
                            <a:schemeClr val="tx1"/>
                          </a:solidFill>
                        </a:rPr>
                        <a:t>46864</a:t>
                      </a:r>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lvl="0">
                        <a:buNone/>
                      </a:pPr>
                      <a:r>
                        <a:rPr lang="en-GB" sz="1800" kern="1200" noProof="0" dirty="0">
                          <a:solidFill>
                            <a:schemeClr val="tx1"/>
                          </a:solidFill>
                          <a:latin typeface="+mn-lt"/>
                          <a:ea typeface="+mn-ea"/>
                          <a:cs typeface="+mn-cs"/>
                        </a:rPr>
                        <a:t>40286</a:t>
                      </a:r>
                      <a:endParaRPr lang="en-US" sz="1800" kern="1200" dirty="0">
                        <a:solidFill>
                          <a:schemeClr val="tx1"/>
                        </a:solidFill>
                        <a:latin typeface="+mn-lt"/>
                        <a:ea typeface="+mn-ea"/>
                        <a:cs typeface="+mn-cs"/>
                      </a:endParaRPr>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lvl="0">
                        <a:buNone/>
                      </a:pPr>
                      <a:r>
                        <a:rPr lang="en-GB" sz="1800" kern="1200" noProof="0" dirty="0">
                          <a:solidFill>
                            <a:schemeClr val="tx1"/>
                          </a:solidFill>
                          <a:latin typeface="+mn-lt"/>
                          <a:ea typeface="+mn-ea"/>
                          <a:cs typeface="+mn-cs"/>
                        </a:rPr>
                        <a:t>41815</a:t>
                      </a:r>
                      <a:endParaRPr lang="en-US" sz="1800" kern="1200" dirty="0">
                        <a:solidFill>
                          <a:schemeClr val="tx1"/>
                        </a:solidFill>
                        <a:latin typeface="+mn-lt"/>
                        <a:ea typeface="+mn-ea"/>
                        <a:cs typeface="+mn-cs"/>
                      </a:endParaRPr>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extLst>
                  <a:ext uri="{0D108BD9-81ED-4DB2-BD59-A6C34878D82A}">
                    <a16:rowId xmlns:a16="http://schemas.microsoft.com/office/drawing/2014/main" val="4145446820"/>
                  </a:ext>
                </a:extLst>
              </a:tr>
              <a:tr h="565697">
                <a:tc>
                  <a:txBody>
                    <a:bodyPr/>
                    <a:lstStyle/>
                    <a:p>
                      <a:r>
                        <a:rPr lang="en-GB" dirty="0">
                          <a:solidFill>
                            <a:schemeClr val="tx1"/>
                          </a:solidFill>
                        </a:rPr>
                        <a:t>RBG403</a:t>
                      </a:r>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r>
                        <a:rPr lang="en-GB" dirty="0">
                          <a:solidFill>
                            <a:schemeClr val="tx1"/>
                          </a:solidFill>
                        </a:rPr>
                        <a:t>2957</a:t>
                      </a:r>
                    </a:p>
                  </a:txBody>
                  <a:tcPr>
                    <a:lnL w="12700" cap="flat" cmpd="sng" algn="ctr">
                      <a:solidFill>
                        <a:schemeClr val="tx1"/>
                      </a:solidFill>
                      <a:prstDash val="solid"/>
                      <a:round/>
                      <a:headEnd type="none" w="med" len="med"/>
                      <a:tailEnd type="none" w="med" len="med"/>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GB" dirty="0">
                          <a:solidFill>
                            <a:schemeClr val="tx1"/>
                          </a:solidFill>
                        </a:rPr>
                        <a:t>4371</a:t>
                      </a:r>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lvl="0">
                        <a:buNone/>
                      </a:pPr>
                      <a:r>
                        <a:rPr lang="en-GB" sz="1800" kern="1200" noProof="0" dirty="0">
                          <a:solidFill>
                            <a:schemeClr val="tx1"/>
                          </a:solidFill>
                          <a:latin typeface="+mn-lt"/>
                          <a:ea typeface="+mn-ea"/>
                          <a:cs typeface="+mn-cs"/>
                        </a:rPr>
                        <a:t>7019</a:t>
                      </a:r>
                      <a:endParaRPr lang="en-US" sz="1800" kern="1200" dirty="0">
                        <a:solidFill>
                          <a:schemeClr val="tx1"/>
                        </a:solidFill>
                        <a:latin typeface="+mn-lt"/>
                        <a:ea typeface="+mn-ea"/>
                        <a:cs typeface="+mn-cs"/>
                      </a:endParaRPr>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lvl="0">
                        <a:buNone/>
                      </a:pPr>
                      <a:r>
                        <a:rPr lang="en-GB" sz="1800" kern="1200" dirty="0">
                          <a:solidFill>
                            <a:schemeClr val="tx1"/>
                          </a:solidFill>
                          <a:latin typeface="+mn-lt"/>
                          <a:ea typeface="+mn-ea"/>
                          <a:cs typeface="+mn-cs"/>
                        </a:rPr>
                        <a:t>3497</a:t>
                      </a:r>
                      <a:endParaRPr lang="en-US" dirty="0"/>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extLst>
                  <a:ext uri="{0D108BD9-81ED-4DB2-BD59-A6C34878D82A}">
                    <a16:rowId xmlns:a16="http://schemas.microsoft.com/office/drawing/2014/main" val="1811340032"/>
                  </a:ext>
                </a:extLst>
              </a:tr>
            </a:tbl>
          </a:graphicData>
        </a:graphic>
      </p:graphicFrame>
      <p:sp>
        <p:nvSpPr>
          <p:cNvPr id="5" name="TextBox 4">
            <a:extLst>
              <a:ext uri="{FF2B5EF4-FFF2-40B4-BE49-F238E27FC236}">
                <a16:creationId xmlns:a16="http://schemas.microsoft.com/office/drawing/2014/main" id="{EE9ACE02-46F8-9F63-0AE8-7F5C1AE89C81}"/>
              </a:ext>
            </a:extLst>
          </p:cNvPr>
          <p:cNvSpPr txBox="1"/>
          <p:nvPr/>
        </p:nvSpPr>
        <p:spPr>
          <a:xfrm>
            <a:off x="1306285" y="4855029"/>
            <a:ext cx="8904514"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GB" sz="2400" dirty="0" err="1"/>
              <a:t>Dla</a:t>
            </a:r>
            <a:r>
              <a:rPr lang="en-GB" sz="2400" dirty="0"/>
              <a:t> </a:t>
            </a:r>
            <a:r>
              <a:rPr lang="en-GB" sz="2400" dirty="0" err="1"/>
              <a:t>wszystkich</a:t>
            </a:r>
            <a:r>
              <a:rPr lang="en-GB" sz="2400" dirty="0"/>
              <a:t> 17 </a:t>
            </a:r>
            <a:r>
              <a:rPr lang="en-GB" sz="2400" dirty="0" err="1"/>
              <a:t>problemów</a:t>
            </a:r>
            <a:r>
              <a:rPr lang="en-GB" sz="2400" dirty="0"/>
              <a:t> </a:t>
            </a:r>
            <a:r>
              <a:rPr lang="en-GB" sz="2400" dirty="0" err="1"/>
              <a:t>nasze</a:t>
            </a:r>
            <a:r>
              <a:rPr lang="en-GB" sz="2400" dirty="0"/>
              <a:t> </a:t>
            </a:r>
            <a:r>
              <a:rPr lang="en-GB" sz="2400" dirty="0" err="1"/>
              <a:t>rozwiązanie</a:t>
            </a:r>
            <a:r>
              <a:rPr lang="en-GB" sz="2400" dirty="0"/>
              <a:t> </a:t>
            </a:r>
            <a:r>
              <a:rPr lang="en-GB" sz="2400" dirty="0" err="1"/>
              <a:t>heurystyczne</a:t>
            </a:r>
            <a:r>
              <a:rPr lang="en-GB" sz="2400" dirty="0"/>
              <a:t> </a:t>
            </a:r>
            <a:r>
              <a:rPr lang="en-GB" sz="2400" dirty="0" err="1"/>
              <a:t>liczy</a:t>
            </a:r>
            <a:r>
              <a:rPr lang="en-GB" sz="2400" dirty="0"/>
              <a:t> </a:t>
            </a:r>
            <a:r>
              <a:rPr lang="en-GB" sz="2400" dirty="0" err="1"/>
              <a:t>się</a:t>
            </a:r>
            <a:r>
              <a:rPr lang="en-GB" sz="2400" dirty="0"/>
              <a:t> w 5.6 </a:t>
            </a:r>
            <a:r>
              <a:rPr lang="en-GB" sz="2400" dirty="0" err="1"/>
              <a:t>sekundy</a:t>
            </a:r>
            <a:r>
              <a:rPr lang="en-GB" sz="2400" dirty="0"/>
              <a:t>, </a:t>
            </a:r>
            <a:r>
              <a:rPr lang="en-GB" sz="2400" dirty="0" err="1"/>
              <a:t>produkując</a:t>
            </a:r>
            <a:r>
              <a:rPr lang="en-GB" sz="2400" dirty="0"/>
              <a:t> </a:t>
            </a:r>
            <a:r>
              <a:rPr lang="en-GB" sz="2400" dirty="0" err="1"/>
              <a:t>na</a:t>
            </a:r>
            <a:r>
              <a:rPr lang="en-GB" sz="2400" dirty="0"/>
              <a:t> </a:t>
            </a:r>
            <a:r>
              <a:rPr lang="en-GB" sz="2400" dirty="0" err="1"/>
              <a:t>ogół</a:t>
            </a:r>
            <a:r>
              <a:rPr lang="en-GB" sz="2400" dirty="0"/>
              <a:t> </a:t>
            </a:r>
            <a:r>
              <a:rPr lang="en-GB" sz="2400" dirty="0" err="1"/>
              <a:t>rozwiązania</a:t>
            </a:r>
            <a:r>
              <a:rPr lang="en-GB" sz="2400" dirty="0"/>
              <a:t> </a:t>
            </a:r>
            <a:r>
              <a:rPr lang="en-GB" sz="2400" dirty="0" err="1"/>
              <a:t>gorsze</a:t>
            </a:r>
            <a:r>
              <a:rPr lang="en-GB" sz="2400" dirty="0"/>
              <a:t> o 22.4% od </a:t>
            </a:r>
            <a:r>
              <a:rPr lang="en-GB" sz="2400" dirty="0" err="1"/>
              <a:t>optymalnego</a:t>
            </a:r>
            <a:r>
              <a:rPr lang="en-GB" sz="2400" dirty="0"/>
              <a:t>. </a:t>
            </a:r>
            <a:endParaRPr lang="en-US"/>
          </a:p>
        </p:txBody>
      </p:sp>
    </p:spTree>
    <p:extLst>
      <p:ext uri="{BB962C8B-B14F-4D97-AF65-F5344CB8AC3E}">
        <p14:creationId xmlns:p14="http://schemas.microsoft.com/office/powerpoint/2010/main" val="2870967522"/>
      </p:ext>
    </p:extLst>
  </p:cSld>
  <p:clrMapOvr>
    <a:masterClrMapping/>
  </p:clrMapOvr>
</p:sld>
</file>

<file path=ppt/theme/theme1.xml><?xml version="1.0" encoding="utf-8"?>
<a:theme xmlns:a="http://schemas.openxmlformats.org/drawingml/2006/main" name="RegattaVTI">
  <a:themeElements>
    <a:clrScheme name="AnalogousFromDarkSeedLeftStep">
      <a:dk1>
        <a:srgbClr val="000000"/>
      </a:dk1>
      <a:lt1>
        <a:srgbClr val="FFFFFF"/>
      </a:lt1>
      <a:dk2>
        <a:srgbClr val="311C22"/>
      </a:dk2>
      <a:lt2>
        <a:srgbClr val="F0F3F3"/>
      </a:lt2>
      <a:accent1>
        <a:srgbClr val="C35C4D"/>
      </a:accent1>
      <a:accent2>
        <a:srgbClr val="B13B5D"/>
      </a:accent2>
      <a:accent3>
        <a:srgbClr val="C34DA0"/>
      </a:accent3>
      <a:accent4>
        <a:srgbClr val="A33BB1"/>
      </a:accent4>
      <a:accent5>
        <a:srgbClr val="834DC3"/>
      </a:accent5>
      <a:accent6>
        <a:srgbClr val="4540B3"/>
      </a:accent6>
      <a:hlink>
        <a:srgbClr val="8F3FBF"/>
      </a:hlink>
      <a:folHlink>
        <a:srgbClr val="7F7F7F"/>
      </a:folHlink>
    </a:clrScheme>
    <a:fontScheme name="Walbaum Display">
      <a:majorFont>
        <a:latin typeface="Walbaum Display"/>
        <a:ea typeface=""/>
        <a:cs typeface=""/>
      </a:majorFont>
      <a:minorFont>
        <a:latin typeface="Walbaum Display"/>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RegattaVTI" id="{FFC3BCE5-6357-41D1-8E67-3F85B69D7E86}" vid="{893A6374-FE17-48E5-8B62-678C1B11AA1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40</TotalTime>
  <Words>2157</Words>
  <Application>Microsoft Office PowerPoint</Application>
  <PresentationFormat>Widescreen</PresentationFormat>
  <Paragraphs>110</Paragraphs>
  <Slides>33</Slides>
  <Notes>13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33</vt:i4>
      </vt:variant>
    </vt:vector>
  </HeadingPairs>
  <TitlesOfParts>
    <vt:vector size="37" baseType="lpstr">
      <vt:lpstr>Arial</vt:lpstr>
      <vt:lpstr>Calibri</vt:lpstr>
      <vt:lpstr>Walbaum Display</vt:lpstr>
      <vt:lpstr>RegattaVTI</vt:lpstr>
      <vt:lpstr>Rozwiązanie problemu komiwojażera algorytmem łączącym symulowane wyżarzanie z parallel tempering</vt:lpstr>
      <vt:lpstr>Plan prezentacji</vt:lpstr>
      <vt:lpstr>Algorytm</vt:lpstr>
      <vt:lpstr>General  idea</vt:lpstr>
      <vt:lpstr>Nasza Implementacja</vt:lpstr>
      <vt:lpstr>Modyfikacje</vt:lpstr>
      <vt:lpstr>Zaczynanie od rozwiązań heurystycznych</vt:lpstr>
      <vt:lpstr>Zaczynanie od rozwiązań heurystycznych</vt:lpstr>
      <vt:lpstr>Jak dużo dały rozwiązania heurystyczne?</vt:lpstr>
      <vt:lpstr>Implementacja dwóch typów metropolis transition</vt:lpstr>
      <vt:lpstr>Shuffle transition</vt:lpstr>
      <vt:lpstr>Swap transition</vt:lpstr>
      <vt:lpstr>Przyśpieszenie metropolis transition za pomocą wielowątkowości</vt:lpstr>
      <vt:lpstr>Pominięcie rozwiązań bliskich najlepszemu rozwiązaniu w replica transition</vt:lpstr>
      <vt:lpstr>Wielokrotne uruchamianie algorytmu w ciągu 5 minut</vt:lpstr>
      <vt:lpstr>Porównanie czasu potrzebnego do osiągnięcia danej precyzji</vt:lpstr>
      <vt:lpstr>Porównanie precyzji osiągniętej po danej ilości czasu </vt:lpstr>
      <vt:lpstr>Wielokrotne uruchamianie algorytmu w ciągu 5 minut </vt:lpstr>
      <vt:lpstr>Parametry</vt:lpstr>
      <vt:lpstr>Lista parametrów jakich używamy:</vt:lpstr>
      <vt:lpstr>Rozkład beta dla różnych parametrów</vt:lpstr>
      <vt:lpstr>PowerPoint Presentation</vt:lpstr>
      <vt:lpstr>Testowanie parametrów</vt:lpstr>
      <vt:lpstr>PowerPoint Presentation</vt:lpstr>
      <vt:lpstr>PowerPoint Presentation</vt:lpstr>
      <vt:lpstr>Ostateczne wyniki</vt:lpstr>
      <vt:lpstr>Najlepszy wynik zależnie od czasu przeprowadzania algorytmu (dla czasu całkowitego wynoszącego 5min)</vt:lpstr>
      <vt:lpstr>PowerPoint Presentation</vt:lpstr>
      <vt:lpstr>PowerPoint Presentation</vt:lpstr>
      <vt:lpstr>PowerPoint Presentation</vt:lpstr>
      <vt:lpstr>Nasze wyniki w porównaniu z najlepszymi znanymi rozwiązaniami</vt:lpstr>
      <vt:lpstr>Bibliografia</vt:lpstr>
      <vt:lpstr>Dziękujemy za uwagę</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Szuwarska Marta (STUD)</cp:lastModifiedBy>
  <cp:revision>133</cp:revision>
  <dcterms:created xsi:type="dcterms:W3CDTF">2023-05-23T18:04:46Z</dcterms:created>
  <dcterms:modified xsi:type="dcterms:W3CDTF">2023-05-25T06:58:18Z</dcterms:modified>
</cp:coreProperties>
</file>